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4"/>
    <p:sldMasterId id="2147483815" r:id="rId5"/>
  </p:sldMasterIdLst>
  <p:notesMasterIdLst>
    <p:notesMasterId r:id="rId20"/>
  </p:notesMasterIdLst>
  <p:handoutMasterIdLst>
    <p:handoutMasterId r:id="rId21"/>
  </p:handoutMasterIdLst>
  <p:sldIdLst>
    <p:sldId id="302" r:id="rId6"/>
    <p:sldId id="429" r:id="rId7"/>
    <p:sldId id="436" r:id="rId8"/>
    <p:sldId id="437" r:id="rId9"/>
    <p:sldId id="454" r:id="rId10"/>
    <p:sldId id="453" r:id="rId11"/>
    <p:sldId id="435" r:id="rId12"/>
    <p:sldId id="439" r:id="rId13"/>
    <p:sldId id="440" r:id="rId14"/>
    <p:sldId id="442" r:id="rId15"/>
    <p:sldId id="445" r:id="rId16"/>
    <p:sldId id="456" r:id="rId17"/>
    <p:sldId id="451" r:id="rId18"/>
    <p:sldId id="452" r:id="rId19"/>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igl, Brooke" initials="VB" lastIdx="7" clrIdx="0">
    <p:extLst>
      <p:ext uri="{19B8F6BF-5375-455C-9EA6-DF929625EA0E}">
        <p15:presenceInfo xmlns:p15="http://schemas.microsoft.com/office/powerpoint/2012/main" userId="S::Brooke.Veigl@concentra.com::428adc5d-c7dc-4310-b886-af7fa9670244" providerId="AD"/>
      </p:ext>
    </p:extLst>
  </p:cmAuthor>
  <p:cmAuthor id="2" name="Craig, Lynn" initials="CL" lastIdx="2" clrIdx="1">
    <p:extLst>
      <p:ext uri="{19B8F6BF-5375-455C-9EA6-DF929625EA0E}">
        <p15:presenceInfo xmlns:p15="http://schemas.microsoft.com/office/powerpoint/2012/main" userId="S::LyCraig@concentra.com::803cd2b1-5047-4352-9e2a-7395cd54b1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04040"/>
    <a:srgbClr val="F87E1A"/>
    <a:srgbClr val="2E4D7E"/>
    <a:srgbClr val="BCBF22"/>
    <a:srgbClr val="86ADD6"/>
    <a:srgbClr val="7E8083"/>
    <a:srgbClr val="F8971D"/>
    <a:srgbClr val="58595B"/>
    <a:srgbClr val="C1C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6943" autoAdjust="0"/>
  </p:normalViewPr>
  <p:slideViewPr>
    <p:cSldViewPr snapToGrid="0" snapToObjects="1">
      <p:cViewPr varScale="1">
        <p:scale>
          <a:sx n="73" d="100"/>
          <a:sy n="73" d="100"/>
        </p:scale>
        <p:origin x="630" y="72"/>
      </p:cViewPr>
      <p:guideLst>
        <p:guide orient="horz" pos="1476"/>
        <p:guide pos="2880"/>
      </p:guideLst>
    </p:cSldViewPr>
  </p:slideViewPr>
  <p:notesTextViewPr>
    <p:cViewPr>
      <p:scale>
        <a:sx n="75" d="100"/>
        <a:sy n="75" d="100"/>
      </p:scale>
      <p:origin x="0" y="0"/>
    </p:cViewPr>
  </p:notesTextViewPr>
  <p:sorterViewPr>
    <p:cViewPr varScale="1">
      <p:scale>
        <a:sx n="100" d="100"/>
        <a:sy n="100" d="100"/>
      </p:scale>
      <p:origin x="0" y="0"/>
    </p:cViewPr>
  </p:sorterViewPr>
  <p:notesViewPr>
    <p:cSldViewPr snapToGrid="0" snapToObjects="1">
      <p:cViewPr varScale="1">
        <p:scale>
          <a:sx n="77" d="100"/>
          <a:sy n="77" d="100"/>
        </p:scale>
        <p:origin x="-286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Sales</c:v>
                </c:pt>
              </c:strCache>
            </c:strRef>
          </c:tx>
          <c:spPr>
            <a:solidFill>
              <a:schemeClr val="tx2"/>
            </a:solidFill>
            <a:ln w="19050">
              <a:solidFill>
                <a:srgbClr val="FFFFFF"/>
              </a:solidFill>
            </a:ln>
            <a:effectLst/>
          </c:spPr>
          <c:invertIfNegative val="0"/>
          <c:dPt>
            <c:idx val="0"/>
            <c:invertIfNegative val="0"/>
            <c:bubble3D val="0"/>
            <c:spPr>
              <a:solidFill>
                <a:schemeClr val="tx2"/>
              </a:solidFill>
              <a:ln w="19050">
                <a:solidFill>
                  <a:srgbClr val="FFFFFF"/>
                </a:solidFill>
              </a:ln>
              <a:effectLst/>
            </c:spPr>
            <c:extLst>
              <c:ext xmlns:c16="http://schemas.microsoft.com/office/drawing/2014/chart" uri="{C3380CC4-5D6E-409C-BE32-E72D297353CC}">
                <c16:uniqueId val="{00000001-FF78-4C00-80E3-219D556AA06A}"/>
              </c:ext>
            </c:extLst>
          </c:dPt>
          <c:dPt>
            <c:idx val="1"/>
            <c:invertIfNegative val="0"/>
            <c:bubble3D val="0"/>
            <c:spPr>
              <a:solidFill>
                <a:schemeClr val="tx2"/>
              </a:solidFill>
              <a:ln w="19050">
                <a:solidFill>
                  <a:srgbClr val="FFFFFF"/>
                </a:solidFill>
              </a:ln>
              <a:effectLst/>
            </c:spPr>
            <c:extLst>
              <c:ext xmlns:c16="http://schemas.microsoft.com/office/drawing/2014/chart" uri="{C3380CC4-5D6E-409C-BE32-E72D297353CC}">
                <c16:uniqueId val="{00000002-FF78-4C00-80E3-219D556AA06A}"/>
              </c:ext>
            </c:extLst>
          </c:dPt>
          <c:dPt>
            <c:idx val="2"/>
            <c:invertIfNegative val="0"/>
            <c:bubble3D val="0"/>
            <c:spPr>
              <a:solidFill>
                <a:schemeClr val="tx2"/>
              </a:solidFill>
              <a:ln w="19050">
                <a:solidFill>
                  <a:srgbClr val="FFFFFF"/>
                </a:solidFill>
              </a:ln>
              <a:effectLst/>
            </c:spPr>
            <c:extLst>
              <c:ext xmlns:c16="http://schemas.microsoft.com/office/drawing/2014/chart" uri="{C3380CC4-5D6E-409C-BE32-E72D297353CC}">
                <c16:uniqueId val="{00000003-FF78-4C00-80E3-219D556AA06A}"/>
              </c:ext>
            </c:extLst>
          </c:dPt>
          <c:dPt>
            <c:idx val="3"/>
            <c:invertIfNegative val="0"/>
            <c:bubble3D val="0"/>
            <c:spPr>
              <a:solidFill>
                <a:schemeClr val="tx2"/>
              </a:solidFill>
              <a:ln w="19050">
                <a:solidFill>
                  <a:srgbClr val="FFFFFF"/>
                </a:solidFill>
              </a:ln>
              <a:effectLst/>
            </c:spPr>
            <c:extLst>
              <c:ext xmlns:c16="http://schemas.microsoft.com/office/drawing/2014/chart" uri="{C3380CC4-5D6E-409C-BE32-E72D297353CC}">
                <c16:uniqueId val="{00000009-FF78-4C00-80E3-219D556AA06A}"/>
              </c:ext>
            </c:extLst>
          </c:dPt>
          <c:dPt>
            <c:idx val="4"/>
            <c:invertIfNegative val="0"/>
            <c:bubble3D val="0"/>
            <c:spPr>
              <a:solidFill>
                <a:schemeClr val="tx2"/>
              </a:solidFill>
              <a:ln w="19050">
                <a:solidFill>
                  <a:srgbClr val="FFFFFF"/>
                </a:solidFill>
              </a:ln>
              <a:effectLst/>
            </c:spPr>
            <c:extLst>
              <c:ext xmlns:c16="http://schemas.microsoft.com/office/drawing/2014/chart" uri="{C3380CC4-5D6E-409C-BE32-E72D297353CC}">
                <c16:uniqueId val="{00000007-FF78-4C00-80E3-219D556AA06A}"/>
              </c:ext>
            </c:extLst>
          </c:dPt>
          <c:dPt>
            <c:idx val="5"/>
            <c:invertIfNegative val="0"/>
            <c:bubble3D val="0"/>
            <c:spPr>
              <a:solidFill>
                <a:schemeClr val="tx2"/>
              </a:solidFill>
              <a:ln w="19050">
                <a:solidFill>
                  <a:srgbClr val="FFFFFF"/>
                </a:solidFill>
              </a:ln>
              <a:effectLst/>
            </c:spPr>
            <c:extLst>
              <c:ext xmlns:c16="http://schemas.microsoft.com/office/drawing/2014/chart" uri="{C3380CC4-5D6E-409C-BE32-E72D297353CC}">
                <c16:uniqueId val="{00000008-FF78-4C00-80E3-219D556AA06A}"/>
              </c:ext>
            </c:extLst>
          </c:dPt>
          <c:dPt>
            <c:idx val="6"/>
            <c:invertIfNegative val="0"/>
            <c:bubble3D val="0"/>
            <c:spPr>
              <a:solidFill>
                <a:schemeClr val="tx2"/>
              </a:solidFill>
              <a:ln w="19050">
                <a:solidFill>
                  <a:srgbClr val="FFFFFF"/>
                </a:solidFill>
              </a:ln>
              <a:effectLst/>
            </c:spPr>
            <c:extLst>
              <c:ext xmlns:c16="http://schemas.microsoft.com/office/drawing/2014/chart" uri="{C3380CC4-5D6E-409C-BE32-E72D297353CC}">
                <c16:uniqueId val="{00000006-FF78-4C00-80E3-219D556AA06A}"/>
              </c:ext>
            </c:extLst>
          </c:dPt>
          <c:dPt>
            <c:idx val="7"/>
            <c:invertIfNegative val="0"/>
            <c:bubble3D val="0"/>
            <c:spPr>
              <a:solidFill>
                <a:schemeClr val="tx2"/>
              </a:solidFill>
              <a:ln w="19050">
                <a:solidFill>
                  <a:srgbClr val="FFFFFF"/>
                </a:solidFill>
              </a:ln>
              <a:effectLst/>
            </c:spPr>
            <c:extLst>
              <c:ext xmlns:c16="http://schemas.microsoft.com/office/drawing/2014/chart" uri="{C3380CC4-5D6E-409C-BE32-E72D297353CC}">
                <c16:uniqueId val="{00000005-FF78-4C00-80E3-219D556AA06A}"/>
              </c:ext>
            </c:extLst>
          </c:dPt>
          <c:dPt>
            <c:idx val="8"/>
            <c:invertIfNegative val="0"/>
            <c:bubble3D val="0"/>
            <c:spPr>
              <a:solidFill>
                <a:schemeClr val="tx2"/>
              </a:solidFill>
              <a:ln w="19050">
                <a:solidFill>
                  <a:srgbClr val="FFFFFF"/>
                </a:solidFill>
              </a:ln>
              <a:effectLst/>
            </c:spPr>
            <c:extLst>
              <c:ext xmlns:c16="http://schemas.microsoft.com/office/drawing/2014/chart" uri="{C3380CC4-5D6E-409C-BE32-E72D297353CC}">
                <c16:uniqueId val="{00000004-FF78-4C00-80E3-219D556AA06A}"/>
              </c:ext>
            </c:extLst>
          </c:dPt>
          <c:dLbls>
            <c:dLbl>
              <c:idx val="0"/>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FF78-4C00-80E3-219D556AA06A}"/>
                </c:ext>
              </c:extLst>
            </c:dLbl>
            <c:dLbl>
              <c:idx val="1"/>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FF78-4C00-80E3-219D556AA06A}"/>
                </c:ext>
              </c:extLst>
            </c:dLbl>
            <c:dLbl>
              <c:idx val="2"/>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FF78-4C00-80E3-219D556AA06A}"/>
                </c:ext>
              </c:extLst>
            </c:dLbl>
            <c:dLbl>
              <c:idx val="3"/>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FF78-4C00-80E3-219D556AA06A}"/>
                </c:ext>
              </c:extLst>
            </c:dLbl>
            <c:dLbl>
              <c:idx val="4"/>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FF78-4C00-80E3-219D556AA06A}"/>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78-4C00-80E3-219D556AA06A}"/>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78-4C00-80E3-219D556AA06A}"/>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78-4C00-80E3-219D556AA06A}"/>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78-4C00-80E3-219D556AA06A}"/>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Upper Extremity</c:v>
                </c:pt>
                <c:pt idx="1">
                  <c:v>Lower Extremity</c:v>
                </c:pt>
                <c:pt idx="2">
                  <c:v>Other Injuries NOC</c:v>
                </c:pt>
                <c:pt idx="3">
                  <c:v>Lumbar Spine</c:v>
                </c:pt>
                <c:pt idx="4">
                  <c:v>Exposures</c:v>
                </c:pt>
                <c:pt idx="5">
                  <c:v>Torso</c:v>
                </c:pt>
                <c:pt idx="6">
                  <c:v>Cervical Spine</c:v>
                </c:pt>
                <c:pt idx="7">
                  <c:v>Thoracic Spine</c:v>
                </c:pt>
                <c:pt idx="8">
                  <c:v>Head/Face</c:v>
                </c:pt>
              </c:strCache>
            </c:strRef>
          </c:cat>
          <c:val>
            <c:numRef>
              <c:f>Sheet1!$B$2:$B$10</c:f>
              <c:numCache>
                <c:formatCode>#,##0</c:formatCode>
                <c:ptCount val="9"/>
                <c:pt idx="0">
                  <c:v>4189</c:v>
                </c:pt>
                <c:pt idx="1">
                  <c:v>2350</c:v>
                </c:pt>
                <c:pt idx="2">
                  <c:v>2643</c:v>
                </c:pt>
                <c:pt idx="3">
                  <c:v>1840</c:v>
                </c:pt>
                <c:pt idx="4">
                  <c:v>2000</c:v>
                </c:pt>
                <c:pt idx="5" formatCode="General">
                  <c:v>589</c:v>
                </c:pt>
                <c:pt idx="6" formatCode="General">
                  <c:v>265</c:v>
                </c:pt>
                <c:pt idx="7" formatCode="General">
                  <c:v>216</c:v>
                </c:pt>
                <c:pt idx="8" formatCode="General">
                  <c:v>245</c:v>
                </c:pt>
              </c:numCache>
            </c:numRef>
          </c:val>
          <c:extLst>
            <c:ext xmlns:c16="http://schemas.microsoft.com/office/drawing/2014/chart" uri="{C3380CC4-5D6E-409C-BE32-E72D297353CC}">
              <c16:uniqueId val="{00000000-FF78-4C00-80E3-219D556AA06A}"/>
            </c:ext>
          </c:extLst>
        </c:ser>
        <c:dLbls>
          <c:showLegendKey val="0"/>
          <c:showVal val="0"/>
          <c:showCatName val="0"/>
          <c:showSerName val="0"/>
          <c:showPercent val="0"/>
          <c:showBubbleSize val="0"/>
        </c:dLbls>
        <c:gapWidth val="100"/>
        <c:axId val="844918464"/>
        <c:axId val="844919448"/>
      </c:barChart>
      <c:catAx>
        <c:axId val="844918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44919448"/>
        <c:crosses val="autoZero"/>
        <c:auto val="1"/>
        <c:lblAlgn val="ctr"/>
        <c:lblOffset val="100"/>
        <c:noMultiLvlLbl val="0"/>
      </c:catAx>
      <c:valAx>
        <c:axId val="844919448"/>
        <c:scaling>
          <c:orientation val="minMax"/>
        </c:scaling>
        <c:delete val="1"/>
        <c:axPos val="t"/>
        <c:numFmt formatCode="#,##0" sourceLinked="1"/>
        <c:majorTickMark val="out"/>
        <c:minorTickMark val="none"/>
        <c:tickLblPos val="nextTo"/>
        <c:crossAx val="844918464"/>
        <c:crosses val="autoZero"/>
        <c:crossBetween val="between"/>
        <c:maj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tx2"/>
              </a:solidFill>
              <a:ln w="19050">
                <a:noFill/>
              </a:ln>
              <a:effectLst/>
            </c:spPr>
            <c:extLst>
              <c:ext xmlns:c16="http://schemas.microsoft.com/office/drawing/2014/chart" uri="{C3380CC4-5D6E-409C-BE32-E72D297353CC}">
                <c16:uniqueId val="{00000003-02E0-427C-83F9-0E2E15D420DC}"/>
              </c:ext>
            </c:extLst>
          </c:dPt>
          <c:dPt>
            <c:idx val="1"/>
            <c:bubble3D val="0"/>
            <c:spPr>
              <a:solidFill>
                <a:srgbClr val="FFFFFF"/>
              </a:solidFill>
              <a:ln w="19050">
                <a:noFill/>
              </a:ln>
              <a:effectLst/>
            </c:spPr>
            <c:extLst>
              <c:ext xmlns:c16="http://schemas.microsoft.com/office/drawing/2014/chart" uri="{C3380CC4-5D6E-409C-BE32-E72D297353CC}">
                <c16:uniqueId val="{00000002-02E0-427C-83F9-0E2E15D420DC}"/>
              </c:ext>
            </c:extLst>
          </c:dPt>
          <c:dPt>
            <c:idx val="2"/>
            <c:bubble3D val="0"/>
            <c:spPr>
              <a:solidFill>
                <a:schemeClr val="accent3"/>
              </a:solidFill>
              <a:ln w="19050">
                <a:noFill/>
              </a:ln>
              <a:effectLst/>
            </c:spPr>
            <c:extLst>
              <c:ext xmlns:c16="http://schemas.microsoft.com/office/drawing/2014/chart" uri="{C3380CC4-5D6E-409C-BE32-E72D297353CC}">
                <c16:uniqueId val="{00000005-DDE2-476D-94B2-95F08DFD1ADF}"/>
              </c:ext>
            </c:extLst>
          </c:dPt>
          <c:dPt>
            <c:idx val="3"/>
            <c:bubble3D val="0"/>
            <c:spPr>
              <a:solidFill>
                <a:schemeClr val="accent4"/>
              </a:solidFill>
              <a:ln w="19050">
                <a:noFill/>
              </a:ln>
              <a:effectLst/>
            </c:spPr>
            <c:extLst>
              <c:ext xmlns:c16="http://schemas.microsoft.com/office/drawing/2014/chart" uri="{C3380CC4-5D6E-409C-BE32-E72D297353CC}">
                <c16:uniqueId val="{00000007-DDE2-476D-94B2-95F08DFD1AD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83</c:v>
                </c:pt>
                <c:pt idx="1">
                  <c:v>17</c:v>
                </c:pt>
                <c:pt idx="2">
                  <c:v>0</c:v>
                </c:pt>
                <c:pt idx="3">
                  <c:v>0</c:v>
                </c:pt>
              </c:numCache>
            </c:numRef>
          </c:val>
          <c:extLst>
            <c:ext xmlns:c16="http://schemas.microsoft.com/office/drawing/2014/chart" uri="{C3380CC4-5D6E-409C-BE32-E72D297353CC}">
              <c16:uniqueId val="{00000000-02E0-427C-83F9-0E2E15D420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17B15B7-489A-45BB-ACA7-E84FFBDC390B}" type="datetimeFigureOut">
              <a:rPr lang="en-US" smtClean="0"/>
              <a:t>10/30/2020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9DF8755-AB2C-40C1-84F3-47A4FDA74BAE}" type="slidenum">
              <a:rPr lang="en-US" smtClean="0"/>
              <a:t>‹#›</a:t>
            </a:fld>
            <a:endParaRPr lang="en-US"/>
          </a:p>
        </p:txBody>
      </p:sp>
    </p:spTree>
    <p:extLst>
      <p:ext uri="{BB962C8B-B14F-4D97-AF65-F5344CB8AC3E}">
        <p14:creationId xmlns:p14="http://schemas.microsoft.com/office/powerpoint/2010/main" val="1621249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E03CE5-6066-46DB-B518-55926CAD76E5}" type="datetimeFigureOut">
              <a:rPr lang="en-US" smtClean="0"/>
              <a:t>10/30/2020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DC1F07A-E2E4-413C-8EF5-73EA4A1D56EC}" type="slidenum">
              <a:rPr lang="en-US" smtClean="0"/>
              <a:t>‹#›</a:t>
            </a:fld>
            <a:endParaRPr lang="en-US"/>
          </a:p>
        </p:txBody>
      </p:sp>
    </p:spTree>
    <p:extLst>
      <p:ext uri="{BB962C8B-B14F-4D97-AF65-F5344CB8AC3E}">
        <p14:creationId xmlns:p14="http://schemas.microsoft.com/office/powerpoint/2010/main" val="59569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1F07A-E2E4-413C-8EF5-73EA4A1D56EC}" type="slidenum">
              <a:rPr lang="en-US" smtClean="0"/>
              <a:t>1</a:t>
            </a:fld>
            <a:endParaRPr lang="en-US"/>
          </a:p>
        </p:txBody>
      </p:sp>
    </p:spTree>
    <p:extLst>
      <p:ext uri="{BB962C8B-B14F-4D97-AF65-F5344CB8AC3E}">
        <p14:creationId xmlns:p14="http://schemas.microsoft.com/office/powerpoint/2010/main" val="224990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1F07A-E2E4-413C-8EF5-73EA4A1D56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429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1F07A-E2E4-413C-8EF5-73EA4A1D56EC}" type="slidenum">
              <a:rPr lang="en-US" smtClean="0"/>
              <a:t>8</a:t>
            </a:fld>
            <a:endParaRPr lang="en-US"/>
          </a:p>
        </p:txBody>
      </p:sp>
    </p:spTree>
    <p:extLst>
      <p:ext uri="{BB962C8B-B14F-4D97-AF65-F5344CB8AC3E}">
        <p14:creationId xmlns:p14="http://schemas.microsoft.com/office/powerpoint/2010/main" val="360085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1F07A-E2E4-413C-8EF5-73EA4A1D56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3448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8DC1F07A-E2E4-413C-8EF5-73EA4A1D56E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536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1F07A-E2E4-413C-8EF5-73EA4A1D56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020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8DC1F07A-E2E4-413C-8EF5-73EA4A1D56E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606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8DC1F07A-E2E4-413C-8EF5-73EA4A1D56E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616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8DC1F07A-E2E4-413C-8EF5-73EA4A1D56E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5334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305" y="2378481"/>
            <a:ext cx="1803663" cy="285013"/>
          </a:xfrm>
          <a:prstGeom prst="rect">
            <a:avLst/>
          </a:prstGeom>
        </p:spPr>
      </p:pic>
      <p:cxnSp>
        <p:nvCxnSpPr>
          <p:cNvPr id="13" name="Straight Connector 12"/>
          <p:cNvCxnSpPr/>
          <p:nvPr userDrawn="1"/>
        </p:nvCxnSpPr>
        <p:spPr>
          <a:xfrm>
            <a:off x="2760663" y="1886355"/>
            <a:ext cx="0" cy="1282700"/>
          </a:xfrm>
          <a:prstGeom prst="line">
            <a:avLst/>
          </a:prstGeom>
          <a:ln w="9525"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5"/>
          <p:cNvSpPr>
            <a:spLocks noGrp="1"/>
          </p:cNvSpPr>
          <p:nvPr>
            <p:ph type="body" sz="quarter" idx="13" hasCustomPrompt="1"/>
          </p:nvPr>
        </p:nvSpPr>
        <p:spPr>
          <a:xfrm>
            <a:off x="3103418" y="3262193"/>
            <a:ext cx="5541137" cy="237068"/>
          </a:xfrm>
        </p:spPr>
        <p:txBody>
          <a:bodyPr tIns="0" rIns="0" bIns="0" anchor="t" anchorCtr="0">
            <a:noAutofit/>
          </a:bodyPr>
          <a:lstStyle>
            <a:lvl1pPr marL="0" indent="0">
              <a:lnSpc>
                <a:spcPct val="100000"/>
              </a:lnSpc>
              <a:spcBef>
                <a:spcPts val="0"/>
              </a:spcBef>
              <a:buFontTx/>
              <a:buNone/>
              <a:defRPr sz="1400">
                <a:solidFill>
                  <a:schemeClr val="tx1"/>
                </a:solidFill>
              </a:defRPr>
            </a:lvl1pPr>
            <a:lvl2pPr marL="457200" indent="0">
              <a:buFontTx/>
              <a:buNone/>
              <a:defRPr sz="1500">
                <a:solidFill>
                  <a:schemeClr val="bg1"/>
                </a:solidFill>
              </a:defRPr>
            </a:lvl2pPr>
            <a:lvl3pPr marL="914400" indent="0">
              <a:buFontTx/>
              <a:buNone/>
              <a:defRPr sz="1500">
                <a:solidFill>
                  <a:schemeClr val="bg1"/>
                </a:solidFill>
              </a:defRPr>
            </a:lvl3pPr>
            <a:lvl4pPr marL="1371600" indent="0">
              <a:buFontTx/>
              <a:buNone/>
              <a:defRPr sz="1500">
                <a:solidFill>
                  <a:schemeClr val="bg1"/>
                </a:solidFill>
              </a:defRPr>
            </a:lvl4pPr>
            <a:lvl5pPr marL="1828800" indent="0">
              <a:buFontTx/>
              <a:buNone/>
              <a:defRPr sz="1500">
                <a:solidFill>
                  <a:schemeClr val="bg1"/>
                </a:solidFill>
              </a:defRPr>
            </a:lvl5pPr>
          </a:lstStyle>
          <a:p>
            <a:pPr lvl="0"/>
            <a:r>
              <a:rPr lang="en-US" dirty="0"/>
              <a:t>Presented to Client</a:t>
            </a:r>
          </a:p>
        </p:txBody>
      </p:sp>
      <p:sp>
        <p:nvSpPr>
          <p:cNvPr id="15" name="Text Placeholder 15"/>
          <p:cNvSpPr>
            <a:spLocks noGrp="1"/>
          </p:cNvSpPr>
          <p:nvPr>
            <p:ph type="body" sz="quarter" idx="14" hasCustomPrompt="1"/>
          </p:nvPr>
        </p:nvSpPr>
        <p:spPr>
          <a:xfrm>
            <a:off x="3102890" y="3575463"/>
            <a:ext cx="5541137" cy="792163"/>
          </a:xfrm>
        </p:spPr>
        <p:txBody>
          <a:bodyPr tIns="0" rIns="0" bIns="0" anchor="t" anchorCtr="0">
            <a:noAutofit/>
          </a:bodyPr>
          <a:lstStyle>
            <a:lvl1pPr marL="0" indent="0">
              <a:lnSpc>
                <a:spcPct val="100000"/>
              </a:lnSpc>
              <a:spcBef>
                <a:spcPts val="0"/>
              </a:spcBef>
              <a:buFontTx/>
              <a:buNone/>
              <a:defRPr sz="1050">
                <a:solidFill>
                  <a:schemeClr val="tx1"/>
                </a:solidFill>
              </a:defRPr>
            </a:lvl1pPr>
            <a:lvl2pPr marL="457200" indent="0">
              <a:buFontTx/>
              <a:buNone/>
              <a:defRPr sz="1500">
                <a:solidFill>
                  <a:schemeClr val="bg1"/>
                </a:solidFill>
              </a:defRPr>
            </a:lvl2pPr>
            <a:lvl3pPr marL="914400" indent="0">
              <a:buFontTx/>
              <a:buNone/>
              <a:defRPr sz="1500">
                <a:solidFill>
                  <a:schemeClr val="bg1"/>
                </a:solidFill>
              </a:defRPr>
            </a:lvl3pPr>
            <a:lvl4pPr marL="1371600" indent="0">
              <a:buFontTx/>
              <a:buNone/>
              <a:defRPr sz="1500">
                <a:solidFill>
                  <a:schemeClr val="bg1"/>
                </a:solidFill>
              </a:defRPr>
            </a:lvl4pPr>
            <a:lvl5pPr marL="1828800" indent="0">
              <a:buFontTx/>
              <a:buNone/>
              <a:defRPr sz="1500">
                <a:solidFill>
                  <a:schemeClr val="bg1"/>
                </a:solidFill>
              </a:defRPr>
            </a:lvl5pPr>
          </a:lstStyle>
          <a:p>
            <a:pPr lvl="0"/>
            <a:r>
              <a:rPr lang="en-US" dirty="0"/>
              <a:t>Date goes here</a:t>
            </a:r>
          </a:p>
        </p:txBody>
      </p:sp>
      <p:sp>
        <p:nvSpPr>
          <p:cNvPr id="16" name="Title 1"/>
          <p:cNvSpPr>
            <a:spLocks noGrp="1"/>
          </p:cNvSpPr>
          <p:nvPr>
            <p:ph type="title" hasCustomPrompt="1"/>
          </p:nvPr>
        </p:nvSpPr>
        <p:spPr>
          <a:xfrm>
            <a:off x="3103418" y="1920873"/>
            <a:ext cx="5540609" cy="941316"/>
          </a:xfrm>
        </p:spPr>
        <p:txBody>
          <a:bodyPr lIns="0" tIns="0" rIns="0" bIns="0" anchor="t" anchorCtr="0">
            <a:noAutofit/>
          </a:bodyPr>
          <a:lstStyle>
            <a:lvl1pPr algn="l">
              <a:lnSpc>
                <a:spcPct val="100000"/>
              </a:lnSpc>
              <a:spcBef>
                <a:spcPts val="0"/>
              </a:spcBef>
              <a:defRPr lang="en-US" sz="4000" b="1" cap="none" baseline="0" dirty="0">
                <a:solidFill>
                  <a:schemeClr val="tx2"/>
                </a:solidFill>
              </a:defRPr>
            </a:lvl1pPr>
          </a:lstStyle>
          <a:p>
            <a:r>
              <a:rPr lang="en-US" dirty="0"/>
              <a:t>Name of deck goes here and here</a:t>
            </a:r>
          </a:p>
        </p:txBody>
      </p:sp>
    </p:spTree>
    <p:extLst>
      <p:ext uri="{BB962C8B-B14F-4D97-AF65-F5344CB8AC3E}">
        <p14:creationId xmlns:p14="http://schemas.microsoft.com/office/powerpoint/2010/main" val="192014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Body Slide-Text-Text">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6"/>
                </a:solidFill>
              </a:defRPr>
            </a:lvl1pPr>
          </a:lstStyle>
          <a:p>
            <a:r>
              <a:rPr lang="en-US" dirty="0"/>
              <a:t>Section name goes here:</a:t>
            </a:r>
          </a:p>
        </p:txBody>
      </p:sp>
      <p:sp>
        <p:nvSpPr>
          <p:cNvPr id="2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sp>
        <p:nvSpPr>
          <p:cNvPr id="28"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6"/>
          </a:solidFill>
          <a:ln w="12700" cap="flat" cmpd="sng" algn="ctr">
            <a:solidFill>
              <a:schemeClr val="accent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pic>
        <p:nvPicPr>
          <p:cNvPr id="2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7"/>
          </p:nvPr>
        </p:nvSpPr>
        <p:spPr>
          <a:xfrm>
            <a:off x="4813927" y="1239701"/>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0"/>
          <p:cNvSpPr>
            <a:spLocks noGrp="1"/>
          </p:cNvSpPr>
          <p:nvPr>
            <p:ph sz="quarter" idx="13"/>
          </p:nvPr>
        </p:nvSpPr>
        <p:spPr>
          <a:xfrm>
            <a:off x="623456" y="1238250"/>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3"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cxnSp>
        <p:nvCxnSpPr>
          <p:cNvPr id="30" name="Straight Connector 29"/>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339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Body Slide-Text-Text">
    <p:spTree>
      <p:nvGrpSpPr>
        <p:cNvPr id="1" name=""/>
        <p:cNvGrpSpPr/>
        <p:nvPr/>
      </p:nvGrpSpPr>
      <p:grpSpPr>
        <a:xfrm>
          <a:off x="0" y="0"/>
          <a:ext cx="0" cy="0"/>
          <a:chOff x="0" y="0"/>
          <a:chExt cx="0" cy="0"/>
        </a:xfrm>
      </p:grpSpPr>
      <p:sp>
        <p:nvSpPr>
          <p:cNvPr id="13" name="Picture Placeholder 17"/>
          <p:cNvSpPr>
            <a:spLocks noGrp="1"/>
          </p:cNvSpPr>
          <p:nvPr>
            <p:ph type="pic" sz="quarter" idx="15" hasCustomPrompt="1"/>
          </p:nvPr>
        </p:nvSpPr>
        <p:spPr>
          <a:xfrm>
            <a:off x="4813927" y="1238250"/>
            <a:ext cx="3538538" cy="3022997"/>
          </a:xfrm>
        </p:spPr>
        <p:txBody>
          <a:bodyPr tIns="0" rIns="0" bIns="0" anchor="ctr" anchorCtr="1"/>
          <a:lstStyle>
            <a:lvl1pPr marL="0" indent="0" algn="ctr">
              <a:spcBef>
                <a:spcPts val="0"/>
              </a:spcBef>
              <a:defRPr baseline="0">
                <a:solidFill>
                  <a:schemeClr val="tx1"/>
                </a:solidFill>
              </a:defRPr>
            </a:lvl1pPr>
          </a:lstStyle>
          <a:p>
            <a:r>
              <a:rPr lang="en-US" dirty="0"/>
              <a:t>Click to</a:t>
            </a:r>
            <a:br>
              <a:rPr lang="en-US" dirty="0"/>
            </a:br>
            <a:r>
              <a:rPr lang="en-US" dirty="0"/>
              <a:t>insert</a:t>
            </a:r>
            <a:br>
              <a:rPr lang="en-US" dirty="0"/>
            </a:br>
            <a:r>
              <a:rPr lang="en-US" dirty="0"/>
              <a:t>image</a:t>
            </a:r>
          </a:p>
        </p:txBody>
      </p:sp>
      <p:sp>
        <p:nvSpPr>
          <p:cNvPr id="29"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6"/>
                </a:solidFill>
              </a:defRPr>
            </a:lvl1pPr>
          </a:lstStyle>
          <a:p>
            <a:r>
              <a:rPr lang="en-US" dirty="0"/>
              <a:t>Section name goes here:</a:t>
            </a:r>
          </a:p>
        </p:txBody>
      </p:sp>
      <p:sp>
        <p:nvSpPr>
          <p:cNvPr id="2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pic>
        <p:nvPicPr>
          <p:cNvPr id="2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ntent Placeholder 10"/>
          <p:cNvSpPr>
            <a:spLocks noGrp="1"/>
          </p:cNvSpPr>
          <p:nvPr>
            <p:ph sz="quarter" idx="13"/>
          </p:nvPr>
        </p:nvSpPr>
        <p:spPr>
          <a:xfrm>
            <a:off x="623456" y="1238250"/>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3"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cxnSp>
        <p:nvCxnSpPr>
          <p:cNvPr id="30" name="Straight Connector 29"/>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6"/>
          </a:solidFill>
          <a:ln w="12700" cap="flat" cmpd="sng" algn="ctr">
            <a:solidFill>
              <a:schemeClr val="accent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172633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6"/>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10"/>
          <p:cNvSpPr>
            <a:spLocks noGrp="1"/>
          </p:cNvSpPr>
          <p:nvPr>
            <p:ph sz="quarter" idx="13"/>
          </p:nvPr>
        </p:nvSpPr>
        <p:spPr>
          <a:xfrm>
            <a:off x="623456" y="1238250"/>
            <a:ext cx="789348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6"/>
          </a:solidFill>
          <a:ln w="12700" cap="flat" cmpd="sng" algn="ctr">
            <a:solidFill>
              <a:schemeClr val="accent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542479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Body Slide-Text-Image">
    <p:spTree>
      <p:nvGrpSpPr>
        <p:cNvPr id="1" name=""/>
        <p:cNvGrpSpPr/>
        <p:nvPr/>
      </p:nvGrpSpPr>
      <p:grpSpPr>
        <a:xfrm>
          <a:off x="0" y="0"/>
          <a:ext cx="0" cy="0"/>
          <a:chOff x="0" y="0"/>
          <a:chExt cx="0" cy="0"/>
        </a:xfrm>
      </p:grpSpPr>
      <p:sp>
        <p:nvSpPr>
          <p:cNvPr id="10" name="Content Placeholder 10"/>
          <p:cNvSpPr>
            <a:spLocks noGrp="1"/>
          </p:cNvSpPr>
          <p:nvPr>
            <p:ph sz="quarter" idx="20"/>
          </p:nvPr>
        </p:nvSpPr>
        <p:spPr>
          <a:xfrm>
            <a:off x="623456" y="1238249"/>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hart Placeholder 18"/>
          <p:cNvSpPr>
            <a:spLocks noGrp="1"/>
          </p:cNvSpPr>
          <p:nvPr>
            <p:ph type="chart" sz="quarter" idx="16" hasCustomPrompt="1"/>
          </p:nvPr>
        </p:nvSpPr>
        <p:spPr>
          <a:xfrm>
            <a:off x="4402138" y="1237892"/>
            <a:ext cx="4114803" cy="3166232"/>
          </a:xfrm>
        </p:spPr>
        <p:txBody>
          <a:bodyPr tIns="0" rIns="0" bIns="0" anchor="ctr" anchorCtr="1"/>
          <a:lstStyle>
            <a:lvl1pPr marL="0" indent="0" algn="ctr">
              <a:spcBef>
                <a:spcPts val="0"/>
              </a:spcBef>
              <a:defRPr>
                <a:solidFill>
                  <a:schemeClr val="tx1"/>
                </a:solidFill>
              </a:defRPr>
            </a:lvl1pPr>
          </a:lstStyle>
          <a:p>
            <a:r>
              <a:rPr lang="en-US" dirty="0"/>
              <a:t>Click to create</a:t>
            </a:r>
            <a:br>
              <a:rPr lang="en-US" dirty="0"/>
            </a:br>
            <a:r>
              <a:rPr lang="en-US" dirty="0"/>
              <a:t>Chart or Graph</a:t>
            </a:r>
          </a:p>
        </p:txBody>
      </p:sp>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6"/>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20"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6"/>
          </a:solidFill>
          <a:ln w="12700" cap="flat" cmpd="sng" algn="ctr">
            <a:solidFill>
              <a:schemeClr val="accent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51668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6"/>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3"/>
          <p:cNvSpPr>
            <a:spLocks noGrp="1"/>
          </p:cNvSpPr>
          <p:nvPr>
            <p:ph sz="quarter" idx="13" hasCustomPrompt="1"/>
          </p:nvPr>
        </p:nvSpPr>
        <p:spPr>
          <a:xfrm>
            <a:off x="654053" y="1895889"/>
            <a:ext cx="4225925" cy="574278"/>
          </a:xfrm>
        </p:spPr>
        <p:txBody>
          <a:bodyPr tIns="0" rIns="0" bIns="0" anchor="ctr" anchorCtr="1"/>
          <a:lstStyle>
            <a:lvl1pPr marL="0" indent="0" algn="ctr">
              <a:spcBef>
                <a:spcPts val="0"/>
              </a:spcBef>
              <a:defRPr sz="5000" b="1" i="0" cap="all">
                <a:solidFill>
                  <a:schemeClr val="bg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Copy Here</a:t>
            </a:r>
          </a:p>
        </p:txBody>
      </p:sp>
      <p:sp>
        <p:nvSpPr>
          <p:cNvPr id="20" name="Content Placeholder 3"/>
          <p:cNvSpPr>
            <a:spLocks noGrp="1"/>
          </p:cNvSpPr>
          <p:nvPr>
            <p:ph sz="quarter" idx="15" hasCustomPrompt="1"/>
          </p:nvPr>
        </p:nvSpPr>
        <p:spPr>
          <a:xfrm>
            <a:off x="5427136" y="1403351"/>
            <a:ext cx="3089805" cy="1822467"/>
          </a:xfrm>
        </p:spPr>
        <p:txBody>
          <a:bodyPr tIns="0" rIns="0" bIns="0" anchor="ctr" anchorCtr="0"/>
          <a:lstStyle>
            <a:lvl1pPr marL="0" indent="0">
              <a:spcBef>
                <a:spcPts val="0"/>
              </a:spcBef>
              <a:defRPr sz="1400" b="0" i="0">
                <a:solidFill>
                  <a:schemeClr val="tx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Click to ad descriptor body copy</a:t>
            </a:r>
          </a:p>
        </p:txBody>
      </p:sp>
      <p:sp>
        <p:nvSpPr>
          <p:cNvPr id="21" name="Content Placeholder 3"/>
          <p:cNvSpPr>
            <a:spLocks noGrp="1"/>
          </p:cNvSpPr>
          <p:nvPr>
            <p:ph sz="quarter" idx="21" hasCustomPrompt="1"/>
          </p:nvPr>
        </p:nvSpPr>
        <p:spPr>
          <a:xfrm>
            <a:off x="654053" y="2470169"/>
            <a:ext cx="4225925" cy="755649"/>
          </a:xfrm>
        </p:spPr>
        <p:txBody>
          <a:bodyPr tIns="0" rIns="0" bIns="0" anchor="t" anchorCtr="1"/>
          <a:lstStyle>
            <a:lvl1pPr marL="0" indent="0" algn="ctr">
              <a:spcBef>
                <a:spcPts val="0"/>
              </a:spcBef>
              <a:defRPr sz="2300" b="0" i="0" cap="all" baseline="0">
                <a:solidFill>
                  <a:schemeClr val="bg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Copy Here • COPY here</a:t>
            </a:r>
          </a:p>
        </p:txBody>
      </p:sp>
      <p:pic>
        <p:nvPicPr>
          <p:cNvPr id="2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6"/>
          </a:solidFill>
          <a:ln w="12700" cap="flat" cmpd="sng" algn="ctr">
            <a:solidFill>
              <a:schemeClr val="accent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226905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6"/>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6"/>
          </a:solidFill>
          <a:ln w="12700" cap="flat" cmpd="sng" algn="ctr">
            <a:solidFill>
              <a:schemeClr val="accent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965352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Divider Slide">
    <p:spTree>
      <p:nvGrpSpPr>
        <p:cNvPr id="1" name=""/>
        <p:cNvGrpSpPr/>
        <p:nvPr/>
      </p:nvGrpSpPr>
      <p:grpSpPr>
        <a:xfrm>
          <a:off x="0" y="0"/>
          <a:ext cx="0" cy="0"/>
          <a:chOff x="0" y="0"/>
          <a:chExt cx="0" cy="0"/>
        </a:xfrm>
      </p:grpSpPr>
      <p:cxnSp>
        <p:nvCxnSpPr>
          <p:cNvPr id="17" name="Straight Connector 16"/>
          <p:cNvCxnSpPr/>
          <p:nvPr userDrawn="1"/>
        </p:nvCxnSpPr>
        <p:spPr>
          <a:xfrm flipH="1" flipV="1">
            <a:off x="1741488" y="2344347"/>
            <a:ext cx="6978650" cy="0"/>
          </a:xfrm>
          <a:prstGeom prst="line">
            <a:avLst/>
          </a:prstGeom>
          <a:ln w="9525"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hasCustomPrompt="1"/>
          </p:nvPr>
        </p:nvSpPr>
        <p:spPr>
          <a:xfrm>
            <a:off x="1741055" y="1109702"/>
            <a:ext cx="6979612" cy="1169557"/>
          </a:xfrm>
        </p:spPr>
        <p:txBody>
          <a:bodyPr lIns="0" tIns="0" rIns="0" bIns="0" anchor="ctr" anchorCtr="0">
            <a:noAutofit/>
          </a:bodyPr>
          <a:lstStyle>
            <a:lvl1pPr algn="l">
              <a:lnSpc>
                <a:spcPct val="100000"/>
              </a:lnSpc>
              <a:spcBef>
                <a:spcPts val="0"/>
              </a:spcBef>
              <a:defRPr lang="en-US" sz="4000" b="1" cap="none" dirty="0">
                <a:solidFill>
                  <a:schemeClr val="bg1"/>
                </a:solidFill>
              </a:defRPr>
            </a:lvl1pPr>
          </a:lstStyle>
          <a:p>
            <a:r>
              <a:rPr lang="en-US" dirty="0"/>
              <a:t>Section name</a:t>
            </a:r>
            <a:br>
              <a:rPr lang="en-US" dirty="0"/>
            </a:br>
            <a:r>
              <a:rPr lang="en-US" dirty="0"/>
              <a:t>goes here</a:t>
            </a:r>
          </a:p>
        </p:txBody>
      </p:sp>
      <p:sp>
        <p:nvSpPr>
          <p:cNvPr id="19" name="Text Placeholder 15"/>
          <p:cNvSpPr>
            <a:spLocks noGrp="1"/>
          </p:cNvSpPr>
          <p:nvPr>
            <p:ph type="body" sz="quarter" idx="10" hasCustomPrompt="1"/>
          </p:nvPr>
        </p:nvSpPr>
        <p:spPr>
          <a:xfrm>
            <a:off x="1741487" y="2526715"/>
            <a:ext cx="6979179" cy="2438593"/>
          </a:xfrm>
        </p:spPr>
        <p:txBody>
          <a:bodyPr tIns="0" rIns="0" bIns="0" anchor="t" anchorCtr="0">
            <a:noAutofit/>
          </a:bodyPr>
          <a:lstStyle>
            <a:lvl1pPr marL="285750" indent="-285750" algn="l">
              <a:lnSpc>
                <a:spcPct val="100000"/>
              </a:lnSpc>
              <a:spcBef>
                <a:spcPts val="0"/>
              </a:spcBef>
              <a:spcAft>
                <a:spcPts val="600"/>
              </a:spcAft>
              <a:buFont typeface="Arial" panose="020B0604020202020204" pitchFamily="34" charset="0"/>
              <a:buChar char="•"/>
              <a:defRPr sz="1400">
                <a:solidFill>
                  <a:schemeClr val="tx1"/>
                </a:solidFill>
              </a:defRPr>
            </a:lvl1pPr>
            <a:lvl2pPr marL="457200" indent="0">
              <a:buFontTx/>
              <a:buNone/>
              <a:defRPr sz="1500">
                <a:solidFill>
                  <a:schemeClr val="bg1"/>
                </a:solidFill>
              </a:defRPr>
            </a:lvl2pPr>
            <a:lvl3pPr marL="914400" indent="0">
              <a:buFontTx/>
              <a:buNone/>
              <a:defRPr sz="1500">
                <a:solidFill>
                  <a:schemeClr val="bg1"/>
                </a:solidFill>
              </a:defRPr>
            </a:lvl3pPr>
            <a:lvl4pPr marL="1371600" indent="0">
              <a:buFontTx/>
              <a:buNone/>
              <a:defRPr sz="1500">
                <a:solidFill>
                  <a:schemeClr val="bg1"/>
                </a:solidFill>
              </a:defRPr>
            </a:lvl4pPr>
            <a:lvl5pPr marL="1828800" indent="0">
              <a:buFontTx/>
              <a:buNone/>
              <a:defRPr sz="1500">
                <a:solidFill>
                  <a:schemeClr val="bg1"/>
                </a:solidFill>
              </a:defRPr>
            </a:lvl5pPr>
          </a:lstStyle>
          <a:p>
            <a:pPr lvl="0"/>
            <a:r>
              <a:rPr lang="en-US" dirty="0"/>
              <a:t>Type in a section summary or list the names of the slides in this section</a:t>
            </a:r>
          </a:p>
        </p:txBody>
      </p:sp>
      <p:sp>
        <p:nvSpPr>
          <p:cNvPr id="20" name="Oval 19"/>
          <p:cNvSpPr/>
          <p:nvPr userDrawn="1"/>
        </p:nvSpPr>
        <p:spPr>
          <a:xfrm>
            <a:off x="502681" y="1194430"/>
            <a:ext cx="1005840" cy="10058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5400" b="1" dirty="0">
              <a:solidFill>
                <a:prstClr val="white"/>
              </a:solidFill>
              <a:latin typeface="Verdana"/>
              <a:cs typeface="Verdana"/>
            </a:endParaRPr>
          </a:p>
        </p:txBody>
      </p:sp>
      <p:sp>
        <p:nvSpPr>
          <p:cNvPr id="21" name="Text Placeholder 3"/>
          <p:cNvSpPr>
            <a:spLocks noGrp="1"/>
          </p:cNvSpPr>
          <p:nvPr>
            <p:ph type="body" sz="quarter" idx="11" hasCustomPrompt="1"/>
          </p:nvPr>
        </p:nvSpPr>
        <p:spPr>
          <a:xfrm>
            <a:off x="423782" y="1184270"/>
            <a:ext cx="1163638" cy="1016000"/>
          </a:xfrm>
        </p:spPr>
        <p:txBody>
          <a:bodyPr tIns="0" rIns="0" bIns="0"/>
          <a:lstStyle>
            <a:lvl1pPr marL="0" indent="0" algn="ctr">
              <a:defRPr sz="5400" b="1">
                <a:solidFill>
                  <a:srgbClr val="FFFFFF"/>
                </a:solidFill>
              </a:defRPr>
            </a:lvl1pPr>
          </a:lstStyle>
          <a:p>
            <a:pPr lvl="0"/>
            <a:r>
              <a:rPr lang="en-US" dirty="0"/>
              <a:t>3</a:t>
            </a:r>
          </a:p>
        </p:txBody>
      </p:sp>
      <p:sp>
        <p:nvSpPr>
          <p:cNvPr id="22" name="TextBox 21"/>
          <p:cNvSpPr txBox="1"/>
          <p:nvPr userDrawn="1"/>
        </p:nvSpPr>
        <p:spPr>
          <a:xfrm>
            <a:off x="9352307" y="1291877"/>
            <a:ext cx="2286415" cy="507831"/>
          </a:xfrm>
          <a:prstGeom prst="rect">
            <a:avLst/>
          </a:prstGeom>
          <a:noFill/>
        </p:spPr>
        <p:txBody>
          <a:bodyPr wrap="square" rtlCol="0">
            <a:spAutoFit/>
          </a:bodyPr>
          <a:lstStyle/>
          <a:p>
            <a:pPr marL="0" lvl="2" defTabSz="457200" fontAlgn="base">
              <a:spcBef>
                <a:spcPct val="0"/>
              </a:spcBef>
              <a:spcAft>
                <a:spcPts val="600"/>
              </a:spcAft>
            </a:pPr>
            <a:r>
              <a:rPr lang="en-US" sz="1100" b="1" dirty="0">
                <a:solidFill>
                  <a:srgbClr val="FF0000"/>
                </a:solidFill>
                <a:latin typeface="Verdana" panose="020B0604030504040204" pitchFamily="34" charset="0"/>
                <a:ea typeface="Verdana" panose="020B0604030504040204" pitchFamily="34" charset="0"/>
                <a:cs typeface="Verdana" panose="020B0604030504040204" pitchFamily="34" charset="0"/>
              </a:rPr>
              <a:t>INSTRUCTIONS</a:t>
            </a:r>
          </a:p>
          <a:p>
            <a:pPr marL="285750" lvl="2" indent="-285750" defTabSz="457200" fontAlgn="base">
              <a:spcBef>
                <a:spcPct val="0"/>
              </a:spcBef>
              <a:spcAft>
                <a:spcPts val="600"/>
              </a:spcAft>
              <a:buFont typeface="Arial" panose="020B0604020202020204" pitchFamily="34" charset="0"/>
              <a:buChar char="•"/>
            </a:pP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Change section number</a:t>
            </a:r>
            <a:endPar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88792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Body Slide-Text-Text">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1"/>
                </a:solidFill>
              </a:defRPr>
            </a:lvl1pPr>
          </a:lstStyle>
          <a:p>
            <a:r>
              <a:rPr lang="en-US" dirty="0"/>
              <a:t>Section name goes here:</a:t>
            </a:r>
          </a:p>
        </p:txBody>
      </p:sp>
      <p:sp>
        <p:nvSpPr>
          <p:cNvPr id="2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sp>
        <p:nvSpPr>
          <p:cNvPr id="28"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1"/>
          </a:solidFill>
          <a:ln w="12700"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pic>
        <p:nvPicPr>
          <p:cNvPr id="2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7"/>
          </p:nvPr>
        </p:nvSpPr>
        <p:spPr>
          <a:xfrm>
            <a:off x="4813927" y="1239701"/>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0"/>
          <p:cNvSpPr>
            <a:spLocks noGrp="1"/>
          </p:cNvSpPr>
          <p:nvPr>
            <p:ph sz="quarter" idx="13"/>
          </p:nvPr>
        </p:nvSpPr>
        <p:spPr>
          <a:xfrm>
            <a:off x="623456" y="1238250"/>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3"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cxnSp>
        <p:nvCxnSpPr>
          <p:cNvPr id="30" name="Straight Connector 29"/>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116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Body Slide-Text-Text">
    <p:spTree>
      <p:nvGrpSpPr>
        <p:cNvPr id="1" name=""/>
        <p:cNvGrpSpPr/>
        <p:nvPr/>
      </p:nvGrpSpPr>
      <p:grpSpPr>
        <a:xfrm>
          <a:off x="0" y="0"/>
          <a:ext cx="0" cy="0"/>
          <a:chOff x="0" y="0"/>
          <a:chExt cx="0" cy="0"/>
        </a:xfrm>
      </p:grpSpPr>
      <p:sp>
        <p:nvSpPr>
          <p:cNvPr id="13" name="Picture Placeholder 17"/>
          <p:cNvSpPr>
            <a:spLocks noGrp="1"/>
          </p:cNvSpPr>
          <p:nvPr>
            <p:ph type="pic" sz="quarter" idx="15" hasCustomPrompt="1"/>
          </p:nvPr>
        </p:nvSpPr>
        <p:spPr>
          <a:xfrm>
            <a:off x="4813927" y="1238250"/>
            <a:ext cx="3538538" cy="3022997"/>
          </a:xfrm>
        </p:spPr>
        <p:txBody>
          <a:bodyPr tIns="0" rIns="0" bIns="0" anchor="ctr" anchorCtr="1"/>
          <a:lstStyle>
            <a:lvl1pPr marL="0" indent="0" algn="ctr">
              <a:spcBef>
                <a:spcPts val="0"/>
              </a:spcBef>
              <a:defRPr baseline="0">
                <a:solidFill>
                  <a:schemeClr val="tx1"/>
                </a:solidFill>
              </a:defRPr>
            </a:lvl1pPr>
          </a:lstStyle>
          <a:p>
            <a:r>
              <a:rPr lang="en-US" dirty="0"/>
              <a:t>Click to</a:t>
            </a:r>
            <a:br>
              <a:rPr lang="en-US" dirty="0"/>
            </a:br>
            <a:r>
              <a:rPr lang="en-US" dirty="0"/>
              <a:t>insert</a:t>
            </a:r>
            <a:br>
              <a:rPr lang="en-US" dirty="0"/>
            </a:br>
            <a:r>
              <a:rPr lang="en-US" dirty="0"/>
              <a:t>image</a:t>
            </a:r>
          </a:p>
        </p:txBody>
      </p:sp>
      <p:sp>
        <p:nvSpPr>
          <p:cNvPr id="29"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1"/>
                </a:solidFill>
              </a:defRPr>
            </a:lvl1pPr>
          </a:lstStyle>
          <a:p>
            <a:r>
              <a:rPr lang="en-US" dirty="0"/>
              <a:t>Section name goes here:</a:t>
            </a:r>
          </a:p>
        </p:txBody>
      </p:sp>
      <p:sp>
        <p:nvSpPr>
          <p:cNvPr id="2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pic>
        <p:nvPicPr>
          <p:cNvPr id="2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ntent Placeholder 10"/>
          <p:cNvSpPr>
            <a:spLocks noGrp="1"/>
          </p:cNvSpPr>
          <p:nvPr>
            <p:ph sz="quarter" idx="13"/>
          </p:nvPr>
        </p:nvSpPr>
        <p:spPr>
          <a:xfrm>
            <a:off x="623456" y="1238250"/>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3"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cxnSp>
        <p:nvCxnSpPr>
          <p:cNvPr id="30" name="Straight Connector 29"/>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1"/>
          </a:solidFill>
          <a:ln w="12700"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347935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1"/>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10"/>
          <p:cNvSpPr>
            <a:spLocks noGrp="1"/>
          </p:cNvSpPr>
          <p:nvPr>
            <p:ph sz="quarter" idx="13"/>
          </p:nvPr>
        </p:nvSpPr>
        <p:spPr>
          <a:xfrm>
            <a:off x="623456" y="1238250"/>
            <a:ext cx="789348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1"/>
          </a:solidFill>
          <a:ln w="12700"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09815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cxnSp>
        <p:nvCxnSpPr>
          <p:cNvPr id="17" name="Straight Connector 16"/>
          <p:cNvCxnSpPr/>
          <p:nvPr userDrawn="1"/>
        </p:nvCxnSpPr>
        <p:spPr>
          <a:xfrm flipH="1" flipV="1">
            <a:off x="1741488" y="2344347"/>
            <a:ext cx="6978650" cy="0"/>
          </a:xfrm>
          <a:prstGeom prst="line">
            <a:avLst/>
          </a:prstGeom>
          <a:ln w="9525"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hasCustomPrompt="1"/>
          </p:nvPr>
        </p:nvSpPr>
        <p:spPr>
          <a:xfrm>
            <a:off x="1741055" y="1109702"/>
            <a:ext cx="6979612" cy="1169557"/>
          </a:xfrm>
        </p:spPr>
        <p:txBody>
          <a:bodyPr lIns="0" tIns="0" rIns="0" bIns="0" anchor="ctr" anchorCtr="0">
            <a:noAutofit/>
          </a:bodyPr>
          <a:lstStyle>
            <a:lvl1pPr algn="l">
              <a:lnSpc>
                <a:spcPct val="100000"/>
              </a:lnSpc>
              <a:spcBef>
                <a:spcPts val="0"/>
              </a:spcBef>
              <a:defRPr lang="en-US" sz="4000" b="1" cap="none" dirty="0">
                <a:solidFill>
                  <a:schemeClr val="bg1"/>
                </a:solidFill>
              </a:defRPr>
            </a:lvl1pPr>
          </a:lstStyle>
          <a:p>
            <a:r>
              <a:rPr lang="en-US" dirty="0"/>
              <a:t>Section name</a:t>
            </a:r>
            <a:br>
              <a:rPr lang="en-US" dirty="0"/>
            </a:br>
            <a:r>
              <a:rPr lang="en-US" dirty="0"/>
              <a:t>goes here</a:t>
            </a:r>
          </a:p>
        </p:txBody>
      </p:sp>
      <p:sp>
        <p:nvSpPr>
          <p:cNvPr id="19" name="Text Placeholder 15"/>
          <p:cNvSpPr>
            <a:spLocks noGrp="1"/>
          </p:cNvSpPr>
          <p:nvPr>
            <p:ph type="body" sz="quarter" idx="10" hasCustomPrompt="1"/>
          </p:nvPr>
        </p:nvSpPr>
        <p:spPr>
          <a:xfrm>
            <a:off x="1741487" y="2526715"/>
            <a:ext cx="6979179" cy="2438593"/>
          </a:xfrm>
        </p:spPr>
        <p:txBody>
          <a:bodyPr tIns="0" rIns="0" bIns="0" anchor="t" anchorCtr="0">
            <a:noAutofit/>
          </a:bodyPr>
          <a:lstStyle>
            <a:lvl1pPr marL="285750" indent="-285750" algn="l">
              <a:lnSpc>
                <a:spcPct val="100000"/>
              </a:lnSpc>
              <a:spcBef>
                <a:spcPts val="0"/>
              </a:spcBef>
              <a:spcAft>
                <a:spcPts val="600"/>
              </a:spcAft>
              <a:buFont typeface="Arial" panose="020B0604020202020204" pitchFamily="34" charset="0"/>
              <a:buChar char="•"/>
              <a:defRPr sz="1400">
                <a:solidFill>
                  <a:schemeClr val="tx1"/>
                </a:solidFill>
              </a:defRPr>
            </a:lvl1pPr>
            <a:lvl2pPr marL="457200" indent="0">
              <a:buFontTx/>
              <a:buNone/>
              <a:defRPr sz="1500">
                <a:solidFill>
                  <a:schemeClr val="bg1"/>
                </a:solidFill>
              </a:defRPr>
            </a:lvl2pPr>
            <a:lvl3pPr marL="914400" indent="0">
              <a:buFontTx/>
              <a:buNone/>
              <a:defRPr sz="1500">
                <a:solidFill>
                  <a:schemeClr val="bg1"/>
                </a:solidFill>
              </a:defRPr>
            </a:lvl3pPr>
            <a:lvl4pPr marL="1371600" indent="0">
              <a:buFontTx/>
              <a:buNone/>
              <a:defRPr sz="1500">
                <a:solidFill>
                  <a:schemeClr val="bg1"/>
                </a:solidFill>
              </a:defRPr>
            </a:lvl4pPr>
            <a:lvl5pPr marL="1828800" indent="0">
              <a:buFontTx/>
              <a:buNone/>
              <a:defRPr sz="1500">
                <a:solidFill>
                  <a:schemeClr val="bg1"/>
                </a:solidFill>
              </a:defRPr>
            </a:lvl5pPr>
          </a:lstStyle>
          <a:p>
            <a:pPr lvl="0"/>
            <a:r>
              <a:rPr lang="en-US" dirty="0"/>
              <a:t>Type in a section summary or list the names of the slides in this section</a:t>
            </a:r>
          </a:p>
        </p:txBody>
      </p:sp>
      <p:sp>
        <p:nvSpPr>
          <p:cNvPr id="20" name="Oval 19"/>
          <p:cNvSpPr/>
          <p:nvPr userDrawn="1"/>
        </p:nvSpPr>
        <p:spPr>
          <a:xfrm>
            <a:off x="502681" y="1194430"/>
            <a:ext cx="1005840" cy="1005840"/>
          </a:xfrm>
          <a:prstGeom prst="ellipse">
            <a:avLst/>
          </a:prstGeom>
          <a:solidFill>
            <a:srgbClr val="F87E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5400" b="1" dirty="0">
              <a:solidFill>
                <a:prstClr val="white"/>
              </a:solidFill>
              <a:latin typeface="Verdana"/>
              <a:cs typeface="Verdana"/>
            </a:endParaRPr>
          </a:p>
        </p:txBody>
      </p:sp>
      <p:sp>
        <p:nvSpPr>
          <p:cNvPr id="21" name="Text Placeholder 3"/>
          <p:cNvSpPr>
            <a:spLocks noGrp="1"/>
          </p:cNvSpPr>
          <p:nvPr>
            <p:ph type="body" sz="quarter" idx="11" hasCustomPrompt="1"/>
          </p:nvPr>
        </p:nvSpPr>
        <p:spPr>
          <a:xfrm>
            <a:off x="423782" y="1184491"/>
            <a:ext cx="1163638" cy="1016000"/>
          </a:xfrm>
        </p:spPr>
        <p:txBody>
          <a:bodyPr tIns="0" rIns="0" bIns="0"/>
          <a:lstStyle>
            <a:lvl1pPr marL="0" indent="0" algn="ctr">
              <a:defRPr sz="5400" b="1">
                <a:solidFill>
                  <a:srgbClr val="FFFFFF"/>
                </a:solidFill>
              </a:defRPr>
            </a:lvl1pPr>
          </a:lstStyle>
          <a:p>
            <a:pPr lvl="0"/>
            <a:r>
              <a:rPr lang="en-US" dirty="0"/>
              <a:t>1</a:t>
            </a:r>
          </a:p>
        </p:txBody>
      </p:sp>
      <p:sp>
        <p:nvSpPr>
          <p:cNvPr id="22" name="TextBox 21"/>
          <p:cNvSpPr txBox="1"/>
          <p:nvPr userDrawn="1"/>
        </p:nvSpPr>
        <p:spPr>
          <a:xfrm>
            <a:off x="9352307" y="1291877"/>
            <a:ext cx="2286415" cy="507831"/>
          </a:xfrm>
          <a:prstGeom prst="rect">
            <a:avLst/>
          </a:prstGeom>
          <a:noFill/>
        </p:spPr>
        <p:txBody>
          <a:bodyPr wrap="square" rtlCol="0">
            <a:spAutoFit/>
          </a:bodyPr>
          <a:lstStyle/>
          <a:p>
            <a:pPr marL="0" lvl="2" defTabSz="457200" fontAlgn="base">
              <a:spcBef>
                <a:spcPct val="0"/>
              </a:spcBef>
              <a:spcAft>
                <a:spcPts val="600"/>
              </a:spcAft>
            </a:pPr>
            <a:r>
              <a:rPr lang="en-US" sz="1100" b="1" dirty="0">
                <a:solidFill>
                  <a:srgbClr val="FF0000"/>
                </a:solidFill>
                <a:latin typeface="Verdana" panose="020B0604030504040204" pitchFamily="34" charset="0"/>
                <a:ea typeface="Verdana" panose="020B0604030504040204" pitchFamily="34" charset="0"/>
                <a:cs typeface="Verdana" panose="020B0604030504040204" pitchFamily="34" charset="0"/>
              </a:rPr>
              <a:t>INSTRUCTIONS</a:t>
            </a:r>
          </a:p>
          <a:p>
            <a:pPr marL="285750" lvl="2" indent="-285750" defTabSz="457200" fontAlgn="base">
              <a:spcBef>
                <a:spcPct val="0"/>
              </a:spcBef>
              <a:spcAft>
                <a:spcPts val="600"/>
              </a:spcAft>
              <a:buFont typeface="Arial" panose="020B0604020202020204" pitchFamily="34" charset="0"/>
              <a:buChar char="•"/>
            </a:pP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Change section number</a:t>
            </a:r>
            <a:endPar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10339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Body Slide-Text-Image">
    <p:spTree>
      <p:nvGrpSpPr>
        <p:cNvPr id="1" name=""/>
        <p:cNvGrpSpPr/>
        <p:nvPr/>
      </p:nvGrpSpPr>
      <p:grpSpPr>
        <a:xfrm>
          <a:off x="0" y="0"/>
          <a:ext cx="0" cy="0"/>
          <a:chOff x="0" y="0"/>
          <a:chExt cx="0" cy="0"/>
        </a:xfrm>
      </p:grpSpPr>
      <p:sp>
        <p:nvSpPr>
          <p:cNvPr id="10" name="Content Placeholder 10"/>
          <p:cNvSpPr>
            <a:spLocks noGrp="1"/>
          </p:cNvSpPr>
          <p:nvPr>
            <p:ph sz="quarter" idx="20"/>
          </p:nvPr>
        </p:nvSpPr>
        <p:spPr>
          <a:xfrm>
            <a:off x="623456" y="1238249"/>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hart Placeholder 18"/>
          <p:cNvSpPr>
            <a:spLocks noGrp="1"/>
          </p:cNvSpPr>
          <p:nvPr>
            <p:ph type="chart" sz="quarter" idx="16" hasCustomPrompt="1"/>
          </p:nvPr>
        </p:nvSpPr>
        <p:spPr>
          <a:xfrm>
            <a:off x="4402138" y="1237892"/>
            <a:ext cx="4114803" cy="3166232"/>
          </a:xfrm>
        </p:spPr>
        <p:txBody>
          <a:bodyPr tIns="0" rIns="0" bIns="0" anchor="ctr" anchorCtr="1"/>
          <a:lstStyle>
            <a:lvl1pPr marL="0" indent="0" algn="ctr">
              <a:spcBef>
                <a:spcPts val="0"/>
              </a:spcBef>
              <a:defRPr>
                <a:solidFill>
                  <a:schemeClr val="tx1"/>
                </a:solidFill>
              </a:defRPr>
            </a:lvl1pPr>
          </a:lstStyle>
          <a:p>
            <a:r>
              <a:rPr lang="en-US" dirty="0"/>
              <a:t>Click to create</a:t>
            </a:r>
            <a:br>
              <a:rPr lang="en-US" dirty="0"/>
            </a:br>
            <a:r>
              <a:rPr lang="en-US" dirty="0"/>
              <a:t>Chart or Graph</a:t>
            </a:r>
          </a:p>
        </p:txBody>
      </p:sp>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1"/>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20"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1"/>
          </a:solidFill>
          <a:ln w="12700"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105018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1"/>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3"/>
          <p:cNvSpPr>
            <a:spLocks noGrp="1"/>
          </p:cNvSpPr>
          <p:nvPr>
            <p:ph sz="quarter" idx="13" hasCustomPrompt="1"/>
          </p:nvPr>
        </p:nvSpPr>
        <p:spPr>
          <a:xfrm>
            <a:off x="654053" y="1895889"/>
            <a:ext cx="4225925" cy="574278"/>
          </a:xfrm>
        </p:spPr>
        <p:txBody>
          <a:bodyPr tIns="0" rIns="0" bIns="0" anchor="ctr" anchorCtr="1"/>
          <a:lstStyle>
            <a:lvl1pPr marL="0" indent="0" algn="ctr">
              <a:spcBef>
                <a:spcPts val="0"/>
              </a:spcBef>
              <a:defRPr sz="5000" b="1" i="0" cap="all">
                <a:solidFill>
                  <a:schemeClr val="bg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Copy Here</a:t>
            </a:r>
          </a:p>
        </p:txBody>
      </p:sp>
      <p:sp>
        <p:nvSpPr>
          <p:cNvPr id="20" name="Content Placeholder 3"/>
          <p:cNvSpPr>
            <a:spLocks noGrp="1"/>
          </p:cNvSpPr>
          <p:nvPr>
            <p:ph sz="quarter" idx="15" hasCustomPrompt="1"/>
          </p:nvPr>
        </p:nvSpPr>
        <p:spPr>
          <a:xfrm>
            <a:off x="5427136" y="1403351"/>
            <a:ext cx="3089805" cy="1822467"/>
          </a:xfrm>
        </p:spPr>
        <p:txBody>
          <a:bodyPr tIns="0" rIns="0" bIns="0" anchor="ctr" anchorCtr="0"/>
          <a:lstStyle>
            <a:lvl1pPr marL="0" indent="0">
              <a:spcBef>
                <a:spcPts val="0"/>
              </a:spcBef>
              <a:defRPr sz="1400" b="0" i="0">
                <a:solidFill>
                  <a:schemeClr val="tx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Click to ad descriptor body copy</a:t>
            </a:r>
          </a:p>
        </p:txBody>
      </p:sp>
      <p:sp>
        <p:nvSpPr>
          <p:cNvPr id="21" name="Content Placeholder 3"/>
          <p:cNvSpPr>
            <a:spLocks noGrp="1"/>
          </p:cNvSpPr>
          <p:nvPr>
            <p:ph sz="quarter" idx="21" hasCustomPrompt="1"/>
          </p:nvPr>
        </p:nvSpPr>
        <p:spPr>
          <a:xfrm>
            <a:off x="654053" y="2470169"/>
            <a:ext cx="4225925" cy="755649"/>
          </a:xfrm>
        </p:spPr>
        <p:txBody>
          <a:bodyPr tIns="0" rIns="0" bIns="0" anchor="t" anchorCtr="1"/>
          <a:lstStyle>
            <a:lvl1pPr marL="0" indent="0" algn="ctr">
              <a:spcBef>
                <a:spcPts val="0"/>
              </a:spcBef>
              <a:defRPr sz="2300" b="0" i="0" cap="all" baseline="0">
                <a:solidFill>
                  <a:schemeClr val="bg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Copy Here • COPY here</a:t>
            </a:r>
          </a:p>
        </p:txBody>
      </p:sp>
      <p:pic>
        <p:nvPicPr>
          <p:cNvPr id="2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1"/>
          </a:solidFill>
          <a:ln w="12700"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343748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1"/>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1"/>
          </a:solidFill>
          <a:ln w="12700"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72499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cxnSp>
        <p:nvCxnSpPr>
          <p:cNvPr id="17" name="Straight Connector 16"/>
          <p:cNvCxnSpPr/>
          <p:nvPr userDrawn="1"/>
        </p:nvCxnSpPr>
        <p:spPr>
          <a:xfrm flipH="1" flipV="1">
            <a:off x="1741488" y="2344347"/>
            <a:ext cx="6978650" cy="0"/>
          </a:xfrm>
          <a:prstGeom prst="line">
            <a:avLst/>
          </a:prstGeom>
          <a:ln w="9525"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hasCustomPrompt="1"/>
          </p:nvPr>
        </p:nvSpPr>
        <p:spPr>
          <a:xfrm>
            <a:off x="1741055" y="1109702"/>
            <a:ext cx="6979612" cy="1169557"/>
          </a:xfrm>
        </p:spPr>
        <p:txBody>
          <a:bodyPr lIns="0" tIns="0" rIns="0" bIns="0" anchor="ctr" anchorCtr="0">
            <a:noAutofit/>
          </a:bodyPr>
          <a:lstStyle>
            <a:lvl1pPr algn="l">
              <a:lnSpc>
                <a:spcPct val="100000"/>
              </a:lnSpc>
              <a:spcBef>
                <a:spcPts val="0"/>
              </a:spcBef>
              <a:defRPr lang="en-US" sz="4000" b="1" cap="none" dirty="0">
                <a:solidFill>
                  <a:schemeClr val="bg1"/>
                </a:solidFill>
              </a:defRPr>
            </a:lvl1pPr>
          </a:lstStyle>
          <a:p>
            <a:r>
              <a:rPr lang="en-US" dirty="0"/>
              <a:t>Section name</a:t>
            </a:r>
            <a:br>
              <a:rPr lang="en-US" dirty="0"/>
            </a:br>
            <a:r>
              <a:rPr lang="en-US" dirty="0"/>
              <a:t>goes here</a:t>
            </a:r>
          </a:p>
        </p:txBody>
      </p:sp>
      <p:sp>
        <p:nvSpPr>
          <p:cNvPr id="19" name="Text Placeholder 15"/>
          <p:cNvSpPr>
            <a:spLocks noGrp="1"/>
          </p:cNvSpPr>
          <p:nvPr>
            <p:ph type="body" sz="quarter" idx="10" hasCustomPrompt="1"/>
          </p:nvPr>
        </p:nvSpPr>
        <p:spPr>
          <a:xfrm>
            <a:off x="1741487" y="2526715"/>
            <a:ext cx="6979179" cy="2438593"/>
          </a:xfrm>
        </p:spPr>
        <p:txBody>
          <a:bodyPr tIns="0" rIns="0" bIns="0" anchor="t" anchorCtr="0">
            <a:noAutofit/>
          </a:bodyPr>
          <a:lstStyle>
            <a:lvl1pPr marL="285750" indent="-285750" algn="l">
              <a:lnSpc>
                <a:spcPct val="100000"/>
              </a:lnSpc>
              <a:spcBef>
                <a:spcPts val="0"/>
              </a:spcBef>
              <a:spcAft>
                <a:spcPts val="600"/>
              </a:spcAft>
              <a:buFont typeface="Arial" panose="020B0604020202020204" pitchFamily="34" charset="0"/>
              <a:buChar char="•"/>
              <a:defRPr sz="1400">
                <a:solidFill>
                  <a:schemeClr val="tx1"/>
                </a:solidFill>
              </a:defRPr>
            </a:lvl1pPr>
            <a:lvl2pPr marL="457200" indent="0">
              <a:buFontTx/>
              <a:buNone/>
              <a:defRPr sz="1500">
                <a:solidFill>
                  <a:schemeClr val="bg1"/>
                </a:solidFill>
              </a:defRPr>
            </a:lvl2pPr>
            <a:lvl3pPr marL="914400" indent="0">
              <a:buFontTx/>
              <a:buNone/>
              <a:defRPr sz="1500">
                <a:solidFill>
                  <a:schemeClr val="bg1"/>
                </a:solidFill>
              </a:defRPr>
            </a:lvl3pPr>
            <a:lvl4pPr marL="1371600" indent="0">
              <a:buFontTx/>
              <a:buNone/>
              <a:defRPr sz="1500">
                <a:solidFill>
                  <a:schemeClr val="bg1"/>
                </a:solidFill>
              </a:defRPr>
            </a:lvl4pPr>
            <a:lvl5pPr marL="1828800" indent="0">
              <a:buFontTx/>
              <a:buNone/>
              <a:defRPr sz="1500">
                <a:solidFill>
                  <a:schemeClr val="bg1"/>
                </a:solidFill>
              </a:defRPr>
            </a:lvl5pPr>
          </a:lstStyle>
          <a:p>
            <a:pPr lvl="0"/>
            <a:r>
              <a:rPr lang="en-US" dirty="0"/>
              <a:t>Type in a section summary or list the names of the slides in this section</a:t>
            </a:r>
          </a:p>
        </p:txBody>
      </p:sp>
      <p:sp>
        <p:nvSpPr>
          <p:cNvPr id="20" name="Oval 19"/>
          <p:cNvSpPr/>
          <p:nvPr userDrawn="1"/>
        </p:nvSpPr>
        <p:spPr>
          <a:xfrm>
            <a:off x="502681" y="1194430"/>
            <a:ext cx="1005840" cy="10058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5400" b="1" dirty="0">
              <a:solidFill>
                <a:prstClr val="white"/>
              </a:solidFill>
              <a:latin typeface="Verdana"/>
              <a:cs typeface="Verdana"/>
            </a:endParaRPr>
          </a:p>
        </p:txBody>
      </p:sp>
      <p:sp>
        <p:nvSpPr>
          <p:cNvPr id="21" name="Text Placeholder 3"/>
          <p:cNvSpPr>
            <a:spLocks noGrp="1"/>
          </p:cNvSpPr>
          <p:nvPr>
            <p:ph type="body" sz="quarter" idx="11" hasCustomPrompt="1"/>
          </p:nvPr>
        </p:nvSpPr>
        <p:spPr>
          <a:xfrm>
            <a:off x="423782" y="1184270"/>
            <a:ext cx="1163638" cy="1016000"/>
          </a:xfrm>
        </p:spPr>
        <p:txBody>
          <a:bodyPr tIns="0" rIns="0" bIns="0"/>
          <a:lstStyle>
            <a:lvl1pPr marL="0" indent="0" algn="ctr">
              <a:defRPr sz="5400" b="1">
                <a:solidFill>
                  <a:srgbClr val="FFFFFF"/>
                </a:solidFill>
              </a:defRPr>
            </a:lvl1pPr>
          </a:lstStyle>
          <a:p>
            <a:pPr lvl="0"/>
            <a:r>
              <a:rPr lang="en-US" dirty="0"/>
              <a:t>4</a:t>
            </a:r>
          </a:p>
        </p:txBody>
      </p:sp>
      <p:sp>
        <p:nvSpPr>
          <p:cNvPr id="22" name="TextBox 21"/>
          <p:cNvSpPr txBox="1"/>
          <p:nvPr userDrawn="1"/>
        </p:nvSpPr>
        <p:spPr>
          <a:xfrm>
            <a:off x="9352307" y="1291877"/>
            <a:ext cx="2286415" cy="507831"/>
          </a:xfrm>
          <a:prstGeom prst="rect">
            <a:avLst/>
          </a:prstGeom>
          <a:noFill/>
        </p:spPr>
        <p:txBody>
          <a:bodyPr wrap="square" rtlCol="0">
            <a:spAutoFit/>
          </a:bodyPr>
          <a:lstStyle/>
          <a:p>
            <a:pPr marL="0" lvl="2" defTabSz="457200" fontAlgn="base">
              <a:spcBef>
                <a:spcPct val="0"/>
              </a:spcBef>
              <a:spcAft>
                <a:spcPts val="600"/>
              </a:spcAft>
            </a:pPr>
            <a:r>
              <a:rPr lang="en-US" sz="1100" b="1" dirty="0">
                <a:solidFill>
                  <a:srgbClr val="FF0000"/>
                </a:solidFill>
                <a:latin typeface="Verdana" panose="020B0604030504040204" pitchFamily="34" charset="0"/>
                <a:ea typeface="Verdana" panose="020B0604030504040204" pitchFamily="34" charset="0"/>
                <a:cs typeface="Verdana" panose="020B0604030504040204" pitchFamily="34" charset="0"/>
              </a:rPr>
              <a:t>INSTRUCTIONS</a:t>
            </a:r>
          </a:p>
          <a:p>
            <a:pPr marL="285750" lvl="2" indent="-285750" defTabSz="457200" fontAlgn="base">
              <a:spcBef>
                <a:spcPct val="0"/>
              </a:spcBef>
              <a:spcAft>
                <a:spcPts val="600"/>
              </a:spcAft>
              <a:buFont typeface="Arial" panose="020B0604020202020204" pitchFamily="34" charset="0"/>
              <a:buChar char="•"/>
            </a:pP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Change section number</a:t>
            </a:r>
            <a:endPar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96396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Body Slide-Text-Text">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bg2"/>
                </a:solidFill>
              </a:defRPr>
            </a:lvl1pPr>
          </a:lstStyle>
          <a:p>
            <a:r>
              <a:rPr lang="en-US" dirty="0"/>
              <a:t>Section name goes here:</a:t>
            </a:r>
          </a:p>
        </p:txBody>
      </p:sp>
      <p:sp>
        <p:nvSpPr>
          <p:cNvPr id="2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sp>
        <p:nvSpPr>
          <p:cNvPr id="28"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bg2"/>
          </a:solidFill>
          <a:ln w="12700" cap="flat" cmpd="sng" algn="ctr">
            <a:solidFill>
              <a:schemeClr val="bg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pic>
        <p:nvPicPr>
          <p:cNvPr id="2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7"/>
          </p:nvPr>
        </p:nvSpPr>
        <p:spPr>
          <a:xfrm>
            <a:off x="4813927" y="1239701"/>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0"/>
          <p:cNvSpPr>
            <a:spLocks noGrp="1"/>
          </p:cNvSpPr>
          <p:nvPr>
            <p:ph sz="quarter" idx="13"/>
          </p:nvPr>
        </p:nvSpPr>
        <p:spPr>
          <a:xfrm>
            <a:off x="623456" y="1238250"/>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3"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cxnSp>
        <p:nvCxnSpPr>
          <p:cNvPr id="30" name="Straight Connector 29"/>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8626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Body Slide-Text-Text">
    <p:spTree>
      <p:nvGrpSpPr>
        <p:cNvPr id="1" name=""/>
        <p:cNvGrpSpPr/>
        <p:nvPr/>
      </p:nvGrpSpPr>
      <p:grpSpPr>
        <a:xfrm>
          <a:off x="0" y="0"/>
          <a:ext cx="0" cy="0"/>
          <a:chOff x="0" y="0"/>
          <a:chExt cx="0" cy="0"/>
        </a:xfrm>
      </p:grpSpPr>
      <p:sp>
        <p:nvSpPr>
          <p:cNvPr id="13" name="Picture Placeholder 17"/>
          <p:cNvSpPr>
            <a:spLocks noGrp="1"/>
          </p:cNvSpPr>
          <p:nvPr>
            <p:ph type="pic" sz="quarter" idx="15" hasCustomPrompt="1"/>
          </p:nvPr>
        </p:nvSpPr>
        <p:spPr>
          <a:xfrm>
            <a:off x="4813927" y="1238250"/>
            <a:ext cx="3538538" cy="3022997"/>
          </a:xfrm>
        </p:spPr>
        <p:txBody>
          <a:bodyPr tIns="0" rIns="0" bIns="0" anchor="ctr" anchorCtr="1"/>
          <a:lstStyle>
            <a:lvl1pPr marL="0" indent="0" algn="ctr">
              <a:spcBef>
                <a:spcPts val="0"/>
              </a:spcBef>
              <a:defRPr baseline="0">
                <a:solidFill>
                  <a:schemeClr val="tx1"/>
                </a:solidFill>
              </a:defRPr>
            </a:lvl1pPr>
          </a:lstStyle>
          <a:p>
            <a:r>
              <a:rPr lang="en-US" dirty="0"/>
              <a:t>Click to</a:t>
            </a:r>
            <a:br>
              <a:rPr lang="en-US" dirty="0"/>
            </a:br>
            <a:r>
              <a:rPr lang="en-US" dirty="0"/>
              <a:t>insert</a:t>
            </a:r>
            <a:br>
              <a:rPr lang="en-US" dirty="0"/>
            </a:br>
            <a:r>
              <a:rPr lang="en-US" dirty="0"/>
              <a:t>image</a:t>
            </a:r>
          </a:p>
        </p:txBody>
      </p:sp>
      <p:sp>
        <p:nvSpPr>
          <p:cNvPr id="29"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bg2"/>
                </a:solidFill>
              </a:defRPr>
            </a:lvl1pPr>
          </a:lstStyle>
          <a:p>
            <a:r>
              <a:rPr lang="en-US" dirty="0"/>
              <a:t>Section name goes here:</a:t>
            </a:r>
          </a:p>
        </p:txBody>
      </p:sp>
      <p:sp>
        <p:nvSpPr>
          <p:cNvPr id="2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pic>
        <p:nvPicPr>
          <p:cNvPr id="2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ntent Placeholder 10"/>
          <p:cNvSpPr>
            <a:spLocks noGrp="1"/>
          </p:cNvSpPr>
          <p:nvPr>
            <p:ph sz="quarter" idx="13"/>
          </p:nvPr>
        </p:nvSpPr>
        <p:spPr>
          <a:xfrm>
            <a:off x="623456" y="1238250"/>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3"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cxnSp>
        <p:nvCxnSpPr>
          <p:cNvPr id="30" name="Straight Connector 29"/>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bg2"/>
          </a:solidFill>
          <a:ln w="12700" cap="flat" cmpd="sng" algn="ctr">
            <a:solidFill>
              <a:schemeClr val="bg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130540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bg2"/>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10"/>
          <p:cNvSpPr>
            <a:spLocks noGrp="1"/>
          </p:cNvSpPr>
          <p:nvPr>
            <p:ph sz="quarter" idx="13"/>
          </p:nvPr>
        </p:nvSpPr>
        <p:spPr>
          <a:xfrm>
            <a:off x="623456" y="1238250"/>
            <a:ext cx="789348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bg2"/>
          </a:solidFill>
          <a:ln w="12700" cap="flat" cmpd="sng" algn="ctr">
            <a:solidFill>
              <a:schemeClr val="bg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7627017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Body Slide-Text-Image">
    <p:spTree>
      <p:nvGrpSpPr>
        <p:cNvPr id="1" name=""/>
        <p:cNvGrpSpPr/>
        <p:nvPr/>
      </p:nvGrpSpPr>
      <p:grpSpPr>
        <a:xfrm>
          <a:off x="0" y="0"/>
          <a:ext cx="0" cy="0"/>
          <a:chOff x="0" y="0"/>
          <a:chExt cx="0" cy="0"/>
        </a:xfrm>
      </p:grpSpPr>
      <p:sp>
        <p:nvSpPr>
          <p:cNvPr id="10" name="Content Placeholder 10"/>
          <p:cNvSpPr>
            <a:spLocks noGrp="1"/>
          </p:cNvSpPr>
          <p:nvPr>
            <p:ph sz="quarter" idx="20"/>
          </p:nvPr>
        </p:nvSpPr>
        <p:spPr>
          <a:xfrm>
            <a:off x="623456" y="1238249"/>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hart Placeholder 18"/>
          <p:cNvSpPr>
            <a:spLocks noGrp="1"/>
          </p:cNvSpPr>
          <p:nvPr>
            <p:ph type="chart" sz="quarter" idx="16" hasCustomPrompt="1"/>
          </p:nvPr>
        </p:nvSpPr>
        <p:spPr>
          <a:xfrm>
            <a:off x="4402138" y="1237892"/>
            <a:ext cx="4114803" cy="3166232"/>
          </a:xfrm>
        </p:spPr>
        <p:txBody>
          <a:bodyPr tIns="0" rIns="0" bIns="0" anchor="ctr" anchorCtr="1"/>
          <a:lstStyle>
            <a:lvl1pPr marL="0" indent="0" algn="ctr">
              <a:spcBef>
                <a:spcPts val="0"/>
              </a:spcBef>
              <a:defRPr>
                <a:solidFill>
                  <a:schemeClr val="tx1"/>
                </a:solidFill>
              </a:defRPr>
            </a:lvl1pPr>
          </a:lstStyle>
          <a:p>
            <a:r>
              <a:rPr lang="en-US" dirty="0"/>
              <a:t>Click to create</a:t>
            </a:r>
            <a:br>
              <a:rPr lang="en-US" dirty="0"/>
            </a:br>
            <a:r>
              <a:rPr lang="en-US" dirty="0"/>
              <a:t>Chart or Graph</a:t>
            </a:r>
          </a:p>
        </p:txBody>
      </p:sp>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bg2"/>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20"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bg2"/>
          </a:solidFill>
          <a:ln w="12700" cap="flat" cmpd="sng" algn="ctr">
            <a:solidFill>
              <a:schemeClr val="bg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4093264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bg2"/>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3"/>
          <p:cNvSpPr>
            <a:spLocks noGrp="1"/>
          </p:cNvSpPr>
          <p:nvPr>
            <p:ph sz="quarter" idx="13" hasCustomPrompt="1"/>
          </p:nvPr>
        </p:nvSpPr>
        <p:spPr>
          <a:xfrm>
            <a:off x="654053" y="1895889"/>
            <a:ext cx="4225925" cy="574278"/>
          </a:xfrm>
        </p:spPr>
        <p:txBody>
          <a:bodyPr tIns="0" rIns="0" bIns="0" anchor="ctr" anchorCtr="1"/>
          <a:lstStyle>
            <a:lvl1pPr marL="0" indent="0" algn="ctr">
              <a:spcBef>
                <a:spcPts val="0"/>
              </a:spcBef>
              <a:defRPr sz="5000" b="1" i="0" cap="all">
                <a:solidFill>
                  <a:schemeClr val="bg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Copy Here</a:t>
            </a:r>
          </a:p>
        </p:txBody>
      </p:sp>
      <p:sp>
        <p:nvSpPr>
          <p:cNvPr id="20" name="Content Placeholder 3"/>
          <p:cNvSpPr>
            <a:spLocks noGrp="1"/>
          </p:cNvSpPr>
          <p:nvPr>
            <p:ph sz="quarter" idx="15" hasCustomPrompt="1"/>
          </p:nvPr>
        </p:nvSpPr>
        <p:spPr>
          <a:xfrm>
            <a:off x="5427136" y="1403351"/>
            <a:ext cx="3089805" cy="1822467"/>
          </a:xfrm>
        </p:spPr>
        <p:txBody>
          <a:bodyPr tIns="0" rIns="0" bIns="0" anchor="ctr" anchorCtr="0"/>
          <a:lstStyle>
            <a:lvl1pPr marL="0" indent="0">
              <a:spcBef>
                <a:spcPts val="0"/>
              </a:spcBef>
              <a:defRPr sz="1400" b="0" i="0">
                <a:solidFill>
                  <a:schemeClr val="tx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Click to ad descriptor body copy</a:t>
            </a:r>
          </a:p>
        </p:txBody>
      </p:sp>
      <p:sp>
        <p:nvSpPr>
          <p:cNvPr id="21" name="Content Placeholder 3"/>
          <p:cNvSpPr>
            <a:spLocks noGrp="1"/>
          </p:cNvSpPr>
          <p:nvPr>
            <p:ph sz="quarter" idx="21" hasCustomPrompt="1"/>
          </p:nvPr>
        </p:nvSpPr>
        <p:spPr>
          <a:xfrm>
            <a:off x="654053" y="2470169"/>
            <a:ext cx="4225925" cy="755649"/>
          </a:xfrm>
        </p:spPr>
        <p:txBody>
          <a:bodyPr tIns="0" rIns="0" bIns="0" anchor="t" anchorCtr="1"/>
          <a:lstStyle>
            <a:lvl1pPr marL="0" indent="0" algn="ctr">
              <a:spcBef>
                <a:spcPts val="0"/>
              </a:spcBef>
              <a:defRPr sz="2300" b="0" i="0" cap="all" baseline="0">
                <a:solidFill>
                  <a:schemeClr val="bg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Copy Here • COPY here</a:t>
            </a:r>
          </a:p>
        </p:txBody>
      </p:sp>
      <p:pic>
        <p:nvPicPr>
          <p:cNvPr id="2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bg2"/>
          </a:solidFill>
          <a:ln w="12700" cap="flat" cmpd="sng" algn="ctr">
            <a:solidFill>
              <a:schemeClr val="bg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09321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bg2"/>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bg2"/>
          </a:solidFill>
          <a:ln w="12700" cap="flat" cmpd="sng" algn="ctr">
            <a:solidFill>
              <a:schemeClr val="bg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799224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Body Slide-Text-Text">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tx2"/>
                </a:solidFill>
              </a:defRPr>
            </a:lvl1pPr>
          </a:lstStyle>
          <a:p>
            <a:r>
              <a:rPr lang="en-US" dirty="0"/>
              <a:t>Section name goes here:</a:t>
            </a:r>
          </a:p>
        </p:txBody>
      </p:sp>
      <p:sp>
        <p:nvSpPr>
          <p:cNvPr id="2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sp>
        <p:nvSpPr>
          <p:cNvPr id="28"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tx2"/>
          </a:solidFill>
          <a:ln w="1270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pic>
        <p:nvPicPr>
          <p:cNvPr id="2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7"/>
          </p:nvPr>
        </p:nvSpPr>
        <p:spPr>
          <a:xfrm>
            <a:off x="4813927" y="1239701"/>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0"/>
          <p:cNvSpPr>
            <a:spLocks noGrp="1"/>
          </p:cNvSpPr>
          <p:nvPr>
            <p:ph sz="quarter" idx="13"/>
          </p:nvPr>
        </p:nvSpPr>
        <p:spPr>
          <a:xfrm>
            <a:off x="623456" y="1238250"/>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3"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cxnSp>
        <p:nvCxnSpPr>
          <p:cNvPr id="30" name="Straight Connector 29"/>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704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Slide with Logo and Page">
    <p:spTree>
      <p:nvGrpSpPr>
        <p:cNvPr id="1" name=""/>
        <p:cNvGrpSpPr/>
        <p:nvPr/>
      </p:nvGrpSpPr>
      <p:grpSpPr>
        <a:xfrm>
          <a:off x="0" y="0"/>
          <a:ext cx="0" cy="0"/>
          <a:chOff x="0" y="0"/>
          <a:chExt cx="0" cy="0"/>
        </a:xfrm>
      </p:grpSpPr>
      <p:sp>
        <p:nvSpPr>
          <p:cNvPr id="5"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8"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682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443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9" y="4638609"/>
            <a:ext cx="1058863" cy="273844"/>
          </a:xfrm>
        </p:spPr>
        <p:txBody>
          <a:bodyPr anchor="b"/>
          <a:lstStyle>
            <a:lvl1pPr>
              <a:defRPr sz="6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525">
                <a:solidFill>
                  <a:schemeClr val="tx1">
                    <a:lumMod val="60000"/>
                    <a:lumOff val="40000"/>
                  </a:schemeClr>
                </a:solidFill>
              </a:defRPr>
            </a:lvl1pPr>
            <a:lvl2pPr>
              <a:defRPr sz="600">
                <a:solidFill>
                  <a:schemeClr val="tx1">
                    <a:lumMod val="60000"/>
                    <a:lumOff val="40000"/>
                  </a:schemeClr>
                </a:solidFill>
              </a:defRPr>
            </a:lvl2pPr>
            <a:lvl3pPr>
              <a:defRPr sz="600">
                <a:solidFill>
                  <a:schemeClr val="tx1">
                    <a:lumMod val="60000"/>
                    <a:lumOff val="40000"/>
                  </a:schemeClr>
                </a:solidFill>
              </a:defRPr>
            </a:lvl3pPr>
            <a:lvl4pPr>
              <a:defRPr sz="600">
                <a:solidFill>
                  <a:schemeClr val="tx1">
                    <a:lumMod val="60000"/>
                    <a:lumOff val="40000"/>
                  </a:schemeClr>
                </a:solidFill>
              </a:defRPr>
            </a:lvl4pPr>
            <a:lvl5pPr>
              <a:defRPr sz="6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60" y="224181"/>
            <a:ext cx="7893483" cy="308008"/>
          </a:xfrm>
        </p:spPr>
        <p:txBody>
          <a:bodyPr lIns="0" tIns="0" rIns="0" bIns="0">
            <a:noAutofit/>
          </a:bodyPr>
          <a:lstStyle>
            <a:lvl1pPr algn="l">
              <a:defRPr sz="1350" b="1" spc="0" baseline="0">
                <a:solidFill>
                  <a:schemeClr val="tx2"/>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3"/>
            <a:ext cx="7893484" cy="365125"/>
          </a:xfrm>
        </p:spPr>
        <p:txBody>
          <a:bodyPr/>
          <a:lstStyle>
            <a:lvl1pPr>
              <a:defRPr sz="1350">
                <a:solidFill>
                  <a:schemeClr val="bg1"/>
                </a:solidFill>
              </a:defRPr>
            </a:lvl1pPr>
          </a:lstStyle>
          <a:p>
            <a:pPr lvl="0"/>
            <a:r>
              <a:rPr lang="en-US" dirty="0"/>
              <a:t>Slide title goes here</a:t>
            </a:r>
          </a:p>
        </p:txBody>
      </p:sp>
      <p:sp>
        <p:nvSpPr>
          <p:cNvPr id="17" name="Rectangle 10"/>
          <p:cNvSpPr/>
          <p:nvPr userDrawn="1"/>
        </p:nvSpPr>
        <p:spPr>
          <a:xfrm rot="2700000">
            <a:off x="262755" y="193923"/>
            <a:ext cx="182880" cy="369332"/>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tx2"/>
          </a:solidFill>
          <a:ln w="12700" cap="flat" cmpd="sng" algn="ctr">
            <a:solidFill>
              <a:schemeClr val="tx2"/>
            </a:solidFill>
            <a:prstDash val="solid"/>
          </a:ln>
          <a:effectLst/>
        </p:spPr>
        <p:txBody>
          <a:bodyPr rot="0" spcFirstLastPara="0" vert="horz" wrap="square" lIns="68580" tIns="34290" rIns="68580" bIns="34290" numCol="1" spcCol="0" rtlCol="0" fromWordArt="0" anchor="ctr" anchorCtr="0" forceAA="0" compatLnSpc="1">
            <a:prstTxWarp prst="textNoShape">
              <a:avLst/>
            </a:prstTxWarp>
            <a:spAutoFit/>
          </a:bodyPr>
          <a:lstStyle/>
          <a:p>
            <a:endParaRPr lang="en-US" sz="1350"/>
          </a:p>
        </p:txBody>
      </p:sp>
      <p:cxnSp>
        <p:nvCxnSpPr>
          <p:cNvPr id="18" name="Straight Connector 17"/>
          <p:cNvCxnSpPr/>
          <p:nvPr userDrawn="1"/>
        </p:nvCxnSpPr>
        <p:spPr>
          <a:xfrm>
            <a:off x="623457"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20"/>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831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Body Slide-Text-Text">
    <p:spTree>
      <p:nvGrpSpPr>
        <p:cNvPr id="1" name=""/>
        <p:cNvGrpSpPr/>
        <p:nvPr/>
      </p:nvGrpSpPr>
      <p:grpSpPr>
        <a:xfrm>
          <a:off x="0" y="0"/>
          <a:ext cx="0" cy="0"/>
          <a:chOff x="0" y="0"/>
          <a:chExt cx="0" cy="0"/>
        </a:xfrm>
      </p:grpSpPr>
      <p:sp>
        <p:nvSpPr>
          <p:cNvPr id="11" name="Content Placeholder 10"/>
          <p:cNvSpPr>
            <a:spLocks noGrp="1"/>
          </p:cNvSpPr>
          <p:nvPr>
            <p:ph sz="quarter" idx="17"/>
          </p:nvPr>
        </p:nvSpPr>
        <p:spPr>
          <a:xfrm>
            <a:off x="4813927" y="939662"/>
            <a:ext cx="3703012" cy="3465911"/>
          </a:xfrm>
        </p:spPr>
        <p:txBody>
          <a:bodyPr tIns="0" rIns="0" bIns="0" anchor="ctr" anchorCtr="0">
            <a:noAutofit/>
          </a:bodyPr>
          <a:lstStyle>
            <a:lvl1pPr marL="0" indent="0">
              <a:spcBef>
                <a:spcPts val="0"/>
              </a:spcBef>
              <a:spcAft>
                <a:spcPts val="225"/>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0"/>
          <p:cNvSpPr>
            <a:spLocks noGrp="1"/>
          </p:cNvSpPr>
          <p:nvPr>
            <p:ph sz="quarter" idx="13"/>
          </p:nvPr>
        </p:nvSpPr>
        <p:spPr>
          <a:xfrm>
            <a:off x="623456" y="938212"/>
            <a:ext cx="3703012" cy="3465911"/>
          </a:xfrm>
        </p:spPr>
        <p:txBody>
          <a:bodyPr tIns="0" rIns="0" bIns="0" anchor="ctr" anchorCtr="0">
            <a:noAutofit/>
          </a:bodyPr>
          <a:lstStyle>
            <a:lvl1pPr marL="0" indent="0">
              <a:spcBef>
                <a:spcPts val="0"/>
              </a:spcBef>
              <a:spcAft>
                <a:spcPts val="225"/>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5"/>
          <p:cNvSpPr>
            <a:spLocks noGrp="1"/>
          </p:cNvSpPr>
          <p:nvPr>
            <p:ph type="sldNum" sz="quarter" idx="14"/>
          </p:nvPr>
        </p:nvSpPr>
        <p:spPr>
          <a:xfrm>
            <a:off x="7458075" y="4638608"/>
            <a:ext cx="1058863" cy="273844"/>
          </a:xfrm>
        </p:spPr>
        <p:txBody>
          <a:bodyPr anchor="b"/>
          <a:lstStyle>
            <a:lvl1pPr>
              <a:defRPr sz="6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pic>
        <p:nvPicPr>
          <p:cNvPr id="19"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741072"/>
            <a:ext cx="1090612" cy="13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a:xfrm>
            <a:off x="623456" y="88265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sz="quarter" idx="16" hasCustomPrompt="1"/>
          </p:nvPr>
        </p:nvSpPr>
        <p:spPr>
          <a:xfrm>
            <a:off x="623455" y="452678"/>
            <a:ext cx="7893484" cy="273844"/>
          </a:xfrm>
        </p:spPr>
        <p:txBody>
          <a:bodyPr/>
          <a:lstStyle>
            <a:lvl1pPr>
              <a:defRPr sz="1350">
                <a:solidFill>
                  <a:schemeClr val="bg1"/>
                </a:solidFill>
              </a:defRPr>
            </a:lvl1pPr>
          </a:lstStyle>
          <a:p>
            <a:pPr lvl="0"/>
            <a:r>
              <a:rPr lang="en-US" dirty="0"/>
              <a:t>Slide title goes here</a:t>
            </a:r>
          </a:p>
        </p:txBody>
      </p:sp>
      <p:sp>
        <p:nvSpPr>
          <p:cNvPr id="10" name="Title 1"/>
          <p:cNvSpPr>
            <a:spLocks noGrp="1"/>
          </p:cNvSpPr>
          <p:nvPr>
            <p:ph type="title" hasCustomPrompt="1"/>
          </p:nvPr>
        </p:nvSpPr>
        <p:spPr>
          <a:xfrm>
            <a:off x="623456" y="224181"/>
            <a:ext cx="7893483" cy="308008"/>
          </a:xfrm>
        </p:spPr>
        <p:txBody>
          <a:bodyPr lIns="0" tIns="0" rIns="0" bIns="0">
            <a:noAutofit/>
          </a:bodyPr>
          <a:lstStyle>
            <a:lvl1pPr algn="l">
              <a:defRPr sz="1350" b="1" spc="0" baseline="0">
                <a:solidFill>
                  <a:schemeClr val="tx2"/>
                </a:solidFill>
              </a:defRPr>
            </a:lvl1pPr>
          </a:lstStyle>
          <a:p>
            <a:r>
              <a:rPr lang="en-US" dirty="0"/>
              <a:t>Section name goes here:</a:t>
            </a:r>
          </a:p>
        </p:txBody>
      </p:sp>
      <p:sp>
        <p:nvSpPr>
          <p:cNvPr id="13" name="Rectangle 10"/>
          <p:cNvSpPr/>
          <p:nvPr userDrawn="1"/>
        </p:nvSpPr>
        <p:spPr>
          <a:xfrm rot="2700000">
            <a:off x="285615" y="278945"/>
            <a:ext cx="13716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tx2"/>
          </a:solidFill>
          <a:ln w="12700" cap="flat" cmpd="sng" algn="ctr">
            <a:solidFill>
              <a:schemeClr val="tx2"/>
            </a:solidFill>
            <a:prstDash val="solid"/>
          </a:ln>
          <a:effectLst/>
        </p:spPr>
        <p:txBody>
          <a:bodyPr rot="0" spcFirstLastPara="0" vert="horz" wrap="square" lIns="68580" tIns="34290" rIns="68580" bIns="34290" numCol="1" spcCol="0" rtlCol="0" fromWordArt="0" anchor="ctr" anchorCtr="0" forceAA="0" compatLnSpc="1">
            <a:prstTxWarp prst="textNoShape">
              <a:avLst/>
            </a:prstTxWarp>
            <a:spAutoFit/>
          </a:bodyPr>
          <a:lstStyle/>
          <a:p>
            <a:endParaRPr lang="en-US" sz="1350" dirty="0"/>
          </a:p>
        </p:txBody>
      </p:sp>
      <p:sp>
        <p:nvSpPr>
          <p:cNvPr id="3" name="Text Placeholder 2"/>
          <p:cNvSpPr>
            <a:spLocks noGrp="1"/>
          </p:cNvSpPr>
          <p:nvPr>
            <p:ph type="body" sz="quarter" idx="18" hasCustomPrompt="1"/>
          </p:nvPr>
        </p:nvSpPr>
        <p:spPr>
          <a:xfrm>
            <a:off x="2238375" y="4638675"/>
            <a:ext cx="5105400" cy="273844"/>
          </a:xfrm>
        </p:spPr>
        <p:txBody>
          <a:bodyPr anchor="b"/>
          <a:lstStyle>
            <a:lvl1pPr marL="0" indent="0">
              <a:defRPr sz="525">
                <a:solidFill>
                  <a:schemeClr val="tx1">
                    <a:lumMod val="60000"/>
                    <a:lumOff val="40000"/>
                  </a:schemeClr>
                </a:solidFill>
              </a:defRPr>
            </a:lvl1pPr>
            <a:lvl2pPr>
              <a:defRPr sz="600">
                <a:solidFill>
                  <a:schemeClr val="tx1">
                    <a:lumMod val="60000"/>
                    <a:lumOff val="40000"/>
                  </a:schemeClr>
                </a:solidFill>
              </a:defRPr>
            </a:lvl2pPr>
            <a:lvl3pPr>
              <a:defRPr sz="600">
                <a:solidFill>
                  <a:schemeClr val="tx1">
                    <a:lumMod val="60000"/>
                    <a:lumOff val="40000"/>
                  </a:schemeClr>
                </a:solidFill>
              </a:defRPr>
            </a:lvl3pPr>
            <a:lvl4pPr>
              <a:defRPr sz="600">
                <a:solidFill>
                  <a:schemeClr val="tx1">
                    <a:lumMod val="60000"/>
                    <a:lumOff val="40000"/>
                  </a:schemeClr>
                </a:solidFill>
              </a:defRPr>
            </a:lvl4pPr>
            <a:lvl5pPr>
              <a:defRPr sz="600">
                <a:solidFill>
                  <a:schemeClr val="tx1">
                    <a:lumMod val="60000"/>
                    <a:lumOff val="40000"/>
                  </a:schemeClr>
                </a:solidFill>
              </a:defRPr>
            </a:lvl5pPr>
          </a:lstStyle>
          <a:p>
            <a:pPr lvl="0"/>
            <a:r>
              <a:rPr lang="en-US" dirty="0"/>
              <a:t>Footnotes and disclaimers go here</a:t>
            </a:r>
          </a:p>
        </p:txBody>
      </p:sp>
      <p:sp>
        <p:nvSpPr>
          <p:cNvPr id="14" name="TextBox 13">
            <a:extLst>
              <a:ext uri="{FF2B5EF4-FFF2-40B4-BE49-F238E27FC236}">
                <a16:creationId xmlns:a16="http://schemas.microsoft.com/office/drawing/2014/main" id="{994E1F97-18E7-4685-B92F-762D7E414376}"/>
              </a:ext>
            </a:extLst>
          </p:cNvPr>
          <p:cNvSpPr txBox="1"/>
          <p:nvPr userDrawn="1"/>
        </p:nvSpPr>
        <p:spPr>
          <a:xfrm>
            <a:off x="623455" y="6576920"/>
            <a:ext cx="1626407" cy="184666"/>
          </a:xfrm>
          <a:prstGeom prst="rect">
            <a:avLst/>
          </a:prstGeom>
          <a:noFill/>
        </p:spPr>
        <p:txBody>
          <a:bodyPr wrap="none" lIns="0" rtlCol="0">
            <a:spAutoFit/>
          </a:bodyPr>
          <a:lstStyle/>
          <a:p>
            <a:pPr algn="l">
              <a:spcAft>
                <a:spcPts val="450"/>
              </a:spcAft>
            </a:pPr>
            <a:r>
              <a:rPr lang="en-US" sz="450" dirty="0">
                <a:solidFill>
                  <a:schemeClr val="tx1">
                    <a:lumMod val="60000"/>
                    <a:lumOff val="40000"/>
                  </a:schemeClr>
                </a:solidFill>
                <a:latin typeface="Verdana" panose="020B0604030504040204" pitchFamily="34" charset="0"/>
                <a:ea typeface="Verdana" panose="020B0604030504040204" pitchFamily="34" charset="0"/>
                <a:cs typeface="Verdana" panose="020B0604030504040204" pitchFamily="34" charset="0"/>
              </a:rPr>
              <a:t>©Concentra</a:t>
            </a:r>
            <a:r>
              <a:rPr lang="en-US" sz="450" baseline="30000" dirty="0">
                <a:solidFill>
                  <a:schemeClr val="tx1">
                    <a:lumMod val="60000"/>
                    <a:lumOff val="40000"/>
                  </a:schemeClr>
                </a:solidFill>
                <a:latin typeface="Verdana" panose="020B0604030504040204" pitchFamily="34" charset="0"/>
                <a:ea typeface="Verdana" panose="020B0604030504040204" pitchFamily="34" charset="0"/>
                <a:cs typeface="Verdana" panose="020B0604030504040204" pitchFamily="34" charset="0"/>
              </a:rPr>
              <a:t>®</a:t>
            </a:r>
            <a:r>
              <a:rPr lang="en-US" sz="450" dirty="0">
                <a:solidFill>
                  <a:schemeClr val="tx1">
                    <a:lumMod val="60000"/>
                    <a:lumOff val="40000"/>
                  </a:schemeClr>
                </a:solidFill>
                <a:latin typeface="Verdana" panose="020B0604030504040204" pitchFamily="34" charset="0"/>
                <a:ea typeface="Verdana" panose="020B0604030504040204" pitchFamily="34" charset="0"/>
                <a:cs typeface="Verdana" panose="020B0604030504040204" pitchFamily="34" charset="0"/>
              </a:rPr>
              <a:t> 2020. All rights reserved.</a:t>
            </a:r>
          </a:p>
        </p:txBody>
      </p:sp>
    </p:spTree>
    <p:extLst>
      <p:ext uri="{BB962C8B-B14F-4D97-AF65-F5344CB8AC3E}">
        <p14:creationId xmlns:p14="http://schemas.microsoft.com/office/powerpoint/2010/main" val="17270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Body Slide-Text-Text">
    <p:spTree>
      <p:nvGrpSpPr>
        <p:cNvPr id="1" name=""/>
        <p:cNvGrpSpPr/>
        <p:nvPr/>
      </p:nvGrpSpPr>
      <p:grpSpPr>
        <a:xfrm>
          <a:off x="0" y="0"/>
          <a:ext cx="0" cy="0"/>
          <a:chOff x="0" y="0"/>
          <a:chExt cx="0" cy="0"/>
        </a:xfrm>
      </p:grpSpPr>
      <p:sp>
        <p:nvSpPr>
          <p:cNvPr id="13" name="Picture Placeholder 17"/>
          <p:cNvSpPr>
            <a:spLocks noGrp="1"/>
          </p:cNvSpPr>
          <p:nvPr>
            <p:ph type="pic" sz="quarter" idx="15" hasCustomPrompt="1"/>
          </p:nvPr>
        </p:nvSpPr>
        <p:spPr>
          <a:xfrm>
            <a:off x="4813927" y="1238250"/>
            <a:ext cx="3538538" cy="3022997"/>
          </a:xfrm>
        </p:spPr>
        <p:txBody>
          <a:bodyPr tIns="0" rIns="0" bIns="0" anchor="ctr" anchorCtr="1"/>
          <a:lstStyle>
            <a:lvl1pPr marL="0" indent="0" algn="ctr">
              <a:spcBef>
                <a:spcPts val="0"/>
              </a:spcBef>
              <a:defRPr baseline="0">
                <a:solidFill>
                  <a:schemeClr val="tx1"/>
                </a:solidFill>
              </a:defRPr>
            </a:lvl1pPr>
          </a:lstStyle>
          <a:p>
            <a:r>
              <a:rPr lang="en-US" dirty="0"/>
              <a:t>Click to</a:t>
            </a:r>
            <a:br>
              <a:rPr lang="en-US" dirty="0"/>
            </a:br>
            <a:r>
              <a:rPr lang="en-US" dirty="0"/>
              <a:t>insert</a:t>
            </a:r>
            <a:br>
              <a:rPr lang="en-US" dirty="0"/>
            </a:br>
            <a:r>
              <a:rPr lang="en-US" dirty="0"/>
              <a:t>image</a:t>
            </a:r>
          </a:p>
        </p:txBody>
      </p:sp>
      <p:sp>
        <p:nvSpPr>
          <p:cNvPr id="29"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tx2"/>
                </a:solidFill>
              </a:defRPr>
            </a:lvl1pPr>
          </a:lstStyle>
          <a:p>
            <a:r>
              <a:rPr lang="en-US" dirty="0"/>
              <a:t>Section name goes here:</a:t>
            </a:r>
          </a:p>
        </p:txBody>
      </p:sp>
      <p:sp>
        <p:nvSpPr>
          <p:cNvPr id="2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sp>
        <p:nvSpPr>
          <p:cNvPr id="28"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tx2"/>
          </a:solidFill>
          <a:ln w="1270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pic>
        <p:nvPicPr>
          <p:cNvPr id="2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ntent Placeholder 10"/>
          <p:cNvSpPr>
            <a:spLocks noGrp="1"/>
          </p:cNvSpPr>
          <p:nvPr>
            <p:ph sz="quarter" idx="13"/>
          </p:nvPr>
        </p:nvSpPr>
        <p:spPr>
          <a:xfrm>
            <a:off x="623456" y="1238250"/>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3"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cxnSp>
        <p:nvCxnSpPr>
          <p:cNvPr id="30" name="Straight Connector 29"/>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117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tx2"/>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sp>
        <p:nvSpPr>
          <p:cNvPr id="17"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tx2"/>
          </a:solidFill>
          <a:ln w="1270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10"/>
          <p:cNvSpPr>
            <a:spLocks noGrp="1"/>
          </p:cNvSpPr>
          <p:nvPr>
            <p:ph sz="quarter" idx="13"/>
          </p:nvPr>
        </p:nvSpPr>
        <p:spPr>
          <a:xfrm>
            <a:off x="623456" y="1238250"/>
            <a:ext cx="789348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689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ody Slide-Text-Image">
    <p:spTree>
      <p:nvGrpSpPr>
        <p:cNvPr id="1" name=""/>
        <p:cNvGrpSpPr/>
        <p:nvPr/>
      </p:nvGrpSpPr>
      <p:grpSpPr>
        <a:xfrm>
          <a:off x="0" y="0"/>
          <a:ext cx="0" cy="0"/>
          <a:chOff x="0" y="0"/>
          <a:chExt cx="0" cy="0"/>
        </a:xfrm>
      </p:grpSpPr>
      <p:sp>
        <p:nvSpPr>
          <p:cNvPr id="10" name="Content Placeholder 10"/>
          <p:cNvSpPr>
            <a:spLocks noGrp="1"/>
          </p:cNvSpPr>
          <p:nvPr>
            <p:ph sz="quarter" idx="20"/>
          </p:nvPr>
        </p:nvSpPr>
        <p:spPr>
          <a:xfrm>
            <a:off x="623456" y="1238249"/>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hart Placeholder 18"/>
          <p:cNvSpPr>
            <a:spLocks noGrp="1"/>
          </p:cNvSpPr>
          <p:nvPr>
            <p:ph type="chart" sz="quarter" idx="16" hasCustomPrompt="1"/>
          </p:nvPr>
        </p:nvSpPr>
        <p:spPr>
          <a:xfrm>
            <a:off x="4402138" y="1237892"/>
            <a:ext cx="4114803" cy="3166232"/>
          </a:xfrm>
        </p:spPr>
        <p:txBody>
          <a:bodyPr tIns="0" rIns="0" bIns="0" anchor="ctr" anchorCtr="1"/>
          <a:lstStyle>
            <a:lvl1pPr marL="0" indent="0" algn="ctr">
              <a:spcBef>
                <a:spcPts val="0"/>
              </a:spcBef>
              <a:defRPr>
                <a:solidFill>
                  <a:schemeClr val="tx1"/>
                </a:solidFill>
              </a:defRPr>
            </a:lvl1pPr>
          </a:lstStyle>
          <a:p>
            <a:r>
              <a:rPr lang="en-US" dirty="0"/>
              <a:t>Click to create</a:t>
            </a:r>
            <a:br>
              <a:rPr lang="en-US" dirty="0"/>
            </a:br>
            <a:r>
              <a:rPr lang="en-US" dirty="0"/>
              <a:t>Chart or Graph</a:t>
            </a:r>
          </a:p>
        </p:txBody>
      </p:sp>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tx2"/>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sp>
        <p:nvSpPr>
          <p:cNvPr id="17"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tx2"/>
          </a:solidFill>
          <a:ln w="1270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20"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83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tx2"/>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sp>
        <p:nvSpPr>
          <p:cNvPr id="17"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tx2"/>
          </a:solidFill>
          <a:ln w="1270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3"/>
          <p:cNvSpPr>
            <a:spLocks noGrp="1"/>
          </p:cNvSpPr>
          <p:nvPr>
            <p:ph sz="quarter" idx="13" hasCustomPrompt="1"/>
          </p:nvPr>
        </p:nvSpPr>
        <p:spPr>
          <a:xfrm>
            <a:off x="654053" y="1895889"/>
            <a:ext cx="4225925" cy="574278"/>
          </a:xfrm>
        </p:spPr>
        <p:txBody>
          <a:bodyPr tIns="0" rIns="0" bIns="0" anchor="ctr" anchorCtr="1"/>
          <a:lstStyle>
            <a:lvl1pPr marL="0" indent="0" algn="ctr">
              <a:spcBef>
                <a:spcPts val="0"/>
              </a:spcBef>
              <a:defRPr sz="5000" b="1" i="0" cap="all">
                <a:solidFill>
                  <a:schemeClr val="bg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Copy Here</a:t>
            </a:r>
          </a:p>
        </p:txBody>
      </p:sp>
      <p:sp>
        <p:nvSpPr>
          <p:cNvPr id="20" name="Content Placeholder 3"/>
          <p:cNvSpPr>
            <a:spLocks noGrp="1"/>
          </p:cNvSpPr>
          <p:nvPr>
            <p:ph sz="quarter" idx="15" hasCustomPrompt="1"/>
          </p:nvPr>
        </p:nvSpPr>
        <p:spPr>
          <a:xfrm>
            <a:off x="5427136" y="1403351"/>
            <a:ext cx="3089805" cy="1822467"/>
          </a:xfrm>
        </p:spPr>
        <p:txBody>
          <a:bodyPr tIns="0" rIns="0" bIns="0" anchor="ctr" anchorCtr="0"/>
          <a:lstStyle>
            <a:lvl1pPr marL="0" indent="0">
              <a:spcBef>
                <a:spcPts val="0"/>
              </a:spcBef>
              <a:defRPr sz="1400" b="0" i="0">
                <a:solidFill>
                  <a:schemeClr val="tx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Click to ad descriptor body copy</a:t>
            </a:r>
          </a:p>
        </p:txBody>
      </p:sp>
      <p:sp>
        <p:nvSpPr>
          <p:cNvPr id="21" name="Content Placeholder 3"/>
          <p:cNvSpPr>
            <a:spLocks noGrp="1"/>
          </p:cNvSpPr>
          <p:nvPr>
            <p:ph sz="quarter" idx="21" hasCustomPrompt="1"/>
          </p:nvPr>
        </p:nvSpPr>
        <p:spPr>
          <a:xfrm>
            <a:off x="654053" y="2470169"/>
            <a:ext cx="4225925" cy="755649"/>
          </a:xfrm>
        </p:spPr>
        <p:txBody>
          <a:bodyPr tIns="0" rIns="0" bIns="0" anchor="t" anchorCtr="1"/>
          <a:lstStyle>
            <a:lvl1pPr marL="0" indent="0" algn="ctr">
              <a:spcBef>
                <a:spcPts val="0"/>
              </a:spcBef>
              <a:defRPr sz="2300" b="0" i="0" cap="all" baseline="0">
                <a:solidFill>
                  <a:schemeClr val="bg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Copy Here • COPY here</a:t>
            </a:r>
          </a:p>
        </p:txBody>
      </p:sp>
      <p:pic>
        <p:nvPicPr>
          <p:cNvPr id="2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74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tx2"/>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sp>
        <p:nvSpPr>
          <p:cNvPr id="17"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tx2"/>
          </a:solidFill>
          <a:ln w="1270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80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cxnSp>
        <p:nvCxnSpPr>
          <p:cNvPr id="17" name="Straight Connector 16"/>
          <p:cNvCxnSpPr/>
          <p:nvPr userDrawn="1"/>
        </p:nvCxnSpPr>
        <p:spPr>
          <a:xfrm flipH="1" flipV="1">
            <a:off x="1741488" y="2344347"/>
            <a:ext cx="6978650" cy="0"/>
          </a:xfrm>
          <a:prstGeom prst="line">
            <a:avLst/>
          </a:prstGeom>
          <a:ln w="9525"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hasCustomPrompt="1"/>
          </p:nvPr>
        </p:nvSpPr>
        <p:spPr>
          <a:xfrm>
            <a:off x="1741055" y="1109702"/>
            <a:ext cx="6979612" cy="1169557"/>
          </a:xfrm>
        </p:spPr>
        <p:txBody>
          <a:bodyPr lIns="0" tIns="0" rIns="0" bIns="0" anchor="ctr" anchorCtr="0">
            <a:noAutofit/>
          </a:bodyPr>
          <a:lstStyle>
            <a:lvl1pPr algn="l">
              <a:lnSpc>
                <a:spcPct val="100000"/>
              </a:lnSpc>
              <a:spcBef>
                <a:spcPts val="0"/>
              </a:spcBef>
              <a:defRPr lang="en-US" sz="4000" b="1" cap="none" dirty="0">
                <a:solidFill>
                  <a:schemeClr val="bg1"/>
                </a:solidFill>
              </a:defRPr>
            </a:lvl1pPr>
          </a:lstStyle>
          <a:p>
            <a:r>
              <a:rPr lang="en-US" dirty="0"/>
              <a:t>Section name</a:t>
            </a:r>
            <a:br>
              <a:rPr lang="en-US" dirty="0"/>
            </a:br>
            <a:r>
              <a:rPr lang="en-US" dirty="0"/>
              <a:t>goes here</a:t>
            </a:r>
          </a:p>
        </p:txBody>
      </p:sp>
      <p:sp>
        <p:nvSpPr>
          <p:cNvPr id="19" name="Text Placeholder 15"/>
          <p:cNvSpPr>
            <a:spLocks noGrp="1"/>
          </p:cNvSpPr>
          <p:nvPr>
            <p:ph type="body" sz="quarter" idx="10" hasCustomPrompt="1"/>
          </p:nvPr>
        </p:nvSpPr>
        <p:spPr>
          <a:xfrm>
            <a:off x="1741487" y="2526715"/>
            <a:ext cx="6979179" cy="2438593"/>
          </a:xfrm>
        </p:spPr>
        <p:txBody>
          <a:bodyPr tIns="0" rIns="0" bIns="0" anchor="t" anchorCtr="0">
            <a:noAutofit/>
          </a:bodyPr>
          <a:lstStyle>
            <a:lvl1pPr marL="285750" indent="-285750" algn="l">
              <a:lnSpc>
                <a:spcPct val="100000"/>
              </a:lnSpc>
              <a:spcBef>
                <a:spcPts val="0"/>
              </a:spcBef>
              <a:spcAft>
                <a:spcPts val="600"/>
              </a:spcAft>
              <a:buFont typeface="Arial" panose="020B0604020202020204" pitchFamily="34" charset="0"/>
              <a:buChar char="•"/>
              <a:defRPr sz="1400">
                <a:solidFill>
                  <a:schemeClr val="tx1"/>
                </a:solidFill>
              </a:defRPr>
            </a:lvl1pPr>
            <a:lvl2pPr marL="457200" indent="0">
              <a:buFontTx/>
              <a:buNone/>
              <a:defRPr sz="1500">
                <a:solidFill>
                  <a:schemeClr val="bg1"/>
                </a:solidFill>
              </a:defRPr>
            </a:lvl2pPr>
            <a:lvl3pPr marL="914400" indent="0">
              <a:buFontTx/>
              <a:buNone/>
              <a:defRPr sz="1500">
                <a:solidFill>
                  <a:schemeClr val="bg1"/>
                </a:solidFill>
              </a:defRPr>
            </a:lvl3pPr>
            <a:lvl4pPr marL="1371600" indent="0">
              <a:buFontTx/>
              <a:buNone/>
              <a:defRPr sz="1500">
                <a:solidFill>
                  <a:schemeClr val="bg1"/>
                </a:solidFill>
              </a:defRPr>
            </a:lvl4pPr>
            <a:lvl5pPr marL="1828800" indent="0">
              <a:buFontTx/>
              <a:buNone/>
              <a:defRPr sz="1500">
                <a:solidFill>
                  <a:schemeClr val="bg1"/>
                </a:solidFill>
              </a:defRPr>
            </a:lvl5pPr>
          </a:lstStyle>
          <a:p>
            <a:pPr lvl="0"/>
            <a:r>
              <a:rPr lang="en-US" dirty="0"/>
              <a:t>Type in a section summary or list the names of the slides in this section</a:t>
            </a:r>
          </a:p>
        </p:txBody>
      </p:sp>
      <p:sp>
        <p:nvSpPr>
          <p:cNvPr id="20" name="Oval 19"/>
          <p:cNvSpPr/>
          <p:nvPr userDrawn="1"/>
        </p:nvSpPr>
        <p:spPr>
          <a:xfrm>
            <a:off x="502681" y="1194430"/>
            <a:ext cx="1005840" cy="10058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5400" b="1" dirty="0">
              <a:solidFill>
                <a:prstClr val="white"/>
              </a:solidFill>
              <a:latin typeface="Verdana"/>
              <a:cs typeface="Verdana"/>
            </a:endParaRPr>
          </a:p>
        </p:txBody>
      </p:sp>
      <p:sp>
        <p:nvSpPr>
          <p:cNvPr id="21" name="Text Placeholder 3"/>
          <p:cNvSpPr>
            <a:spLocks noGrp="1"/>
          </p:cNvSpPr>
          <p:nvPr>
            <p:ph type="body" sz="quarter" idx="11" hasCustomPrompt="1"/>
          </p:nvPr>
        </p:nvSpPr>
        <p:spPr>
          <a:xfrm>
            <a:off x="423782" y="1194430"/>
            <a:ext cx="1163638" cy="1016000"/>
          </a:xfrm>
        </p:spPr>
        <p:txBody>
          <a:bodyPr tIns="0" rIns="0" bIns="0"/>
          <a:lstStyle>
            <a:lvl1pPr marL="0" indent="0" algn="ctr">
              <a:defRPr sz="5400" b="1">
                <a:solidFill>
                  <a:srgbClr val="FFFFFF"/>
                </a:solidFill>
              </a:defRPr>
            </a:lvl1pPr>
          </a:lstStyle>
          <a:p>
            <a:pPr lvl="0"/>
            <a:r>
              <a:rPr lang="en-US" dirty="0"/>
              <a:t>2</a:t>
            </a:r>
          </a:p>
        </p:txBody>
      </p:sp>
      <p:sp>
        <p:nvSpPr>
          <p:cNvPr id="22" name="TextBox 21"/>
          <p:cNvSpPr txBox="1"/>
          <p:nvPr userDrawn="1"/>
        </p:nvSpPr>
        <p:spPr>
          <a:xfrm>
            <a:off x="9352307" y="1291877"/>
            <a:ext cx="2286415" cy="507831"/>
          </a:xfrm>
          <a:prstGeom prst="rect">
            <a:avLst/>
          </a:prstGeom>
          <a:noFill/>
        </p:spPr>
        <p:txBody>
          <a:bodyPr wrap="square" rtlCol="0">
            <a:spAutoFit/>
          </a:bodyPr>
          <a:lstStyle/>
          <a:p>
            <a:pPr marL="0" lvl="2" defTabSz="457200" fontAlgn="base">
              <a:spcBef>
                <a:spcPct val="0"/>
              </a:spcBef>
              <a:spcAft>
                <a:spcPts val="600"/>
              </a:spcAft>
            </a:pPr>
            <a:r>
              <a:rPr lang="en-US" sz="1100" b="1" dirty="0">
                <a:solidFill>
                  <a:srgbClr val="FF0000"/>
                </a:solidFill>
                <a:latin typeface="Verdana" panose="020B0604030504040204" pitchFamily="34" charset="0"/>
                <a:ea typeface="Verdana" panose="020B0604030504040204" pitchFamily="34" charset="0"/>
                <a:cs typeface="Verdana" panose="020B0604030504040204" pitchFamily="34" charset="0"/>
              </a:rPr>
              <a:t>INSTRUCTIONS</a:t>
            </a:r>
          </a:p>
          <a:p>
            <a:pPr marL="285750" lvl="2" indent="-285750" defTabSz="457200" fontAlgn="base">
              <a:spcBef>
                <a:spcPct val="0"/>
              </a:spcBef>
              <a:spcAft>
                <a:spcPts val="600"/>
              </a:spcAft>
              <a:buFont typeface="Arial" panose="020B0604020202020204" pitchFamily="34" charset="0"/>
              <a:buChar char="•"/>
            </a:pP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Change section number</a:t>
            </a:r>
            <a:endPar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3533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ctr"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383338" y="4798220"/>
            <a:ext cx="2133600" cy="273844"/>
          </a:xfrm>
          <a:prstGeom prst="rect">
            <a:avLst/>
          </a:prstGeom>
        </p:spPr>
        <p:txBody>
          <a:bodyPr vert="horz" lIns="91440" tIns="45720" rIns="91440" bIns="45720" rtlCol="0" anchor="ctr"/>
          <a:lstStyle>
            <a:lvl1pPr algn="r" fontAlgn="auto">
              <a:spcBef>
                <a:spcPts val="0"/>
              </a:spcBef>
              <a:spcAft>
                <a:spcPts val="0"/>
              </a:spcAft>
              <a:defRPr sz="900">
                <a:solidFill>
                  <a:schemeClr val="bg1">
                    <a:lumMod val="65000"/>
                  </a:schemeClr>
                </a:solidFill>
                <a:latin typeface="Verdana"/>
                <a:ea typeface="+mn-ea"/>
                <a:cs typeface="Verdana"/>
              </a:defRPr>
            </a:lvl1pPr>
          </a:lstStyle>
          <a:p>
            <a:pPr defTabSz="457200">
              <a:defRPr/>
            </a:pPr>
            <a:fld id="{149BC723-2E7E-C341-B131-B70303871AAC}" type="slidenum">
              <a:rPr lang="en-US" smtClean="0">
                <a:solidFill>
                  <a:srgbClr val="2E4D7E">
                    <a:lumMod val="65000"/>
                  </a:srgbClr>
                </a:solidFill>
              </a:rPr>
              <a:pPr defTabSz="457200">
                <a:defRPr/>
              </a:pPr>
              <a:t>‹#›</a:t>
            </a:fld>
            <a:endParaRPr lang="en-US" dirty="0">
              <a:solidFill>
                <a:srgbClr val="2E4D7E">
                  <a:lumMod val="65000"/>
                </a:srgbClr>
              </a:solidFill>
            </a:endParaRPr>
          </a:p>
        </p:txBody>
      </p:sp>
      <p:sp>
        <p:nvSpPr>
          <p:cNvPr id="7" name="TextBox 6">
            <a:extLst>
              <a:ext uri="{FF2B5EF4-FFF2-40B4-BE49-F238E27FC236}">
                <a16:creationId xmlns:a16="http://schemas.microsoft.com/office/drawing/2014/main" id="{AE1F29D1-B7F3-44FC-9334-1241F2309268}"/>
              </a:ext>
            </a:extLst>
          </p:cNvPr>
          <p:cNvSpPr txBox="1"/>
          <p:nvPr userDrawn="1"/>
        </p:nvSpPr>
        <p:spPr>
          <a:xfrm>
            <a:off x="611968" y="4894500"/>
            <a:ext cx="1626407" cy="184666"/>
          </a:xfrm>
          <a:prstGeom prst="rect">
            <a:avLst/>
          </a:prstGeom>
          <a:noFill/>
        </p:spPr>
        <p:txBody>
          <a:bodyPr wrap="none" lIns="0" rtlCol="0">
            <a:spAutoFit/>
          </a:bodyPr>
          <a:lstStyle/>
          <a:p>
            <a:pPr algn="l">
              <a:spcAft>
                <a:spcPts val="600"/>
              </a:spcAft>
            </a:pPr>
            <a:r>
              <a:rPr lang="en-US" sz="600" dirty="0">
                <a:solidFill>
                  <a:schemeClr val="tx1">
                    <a:lumMod val="60000"/>
                    <a:lumOff val="40000"/>
                  </a:schemeClr>
                </a:solidFill>
                <a:latin typeface="Verdana" panose="020B0604030504040204" pitchFamily="34" charset="0"/>
                <a:ea typeface="Verdana" panose="020B0604030504040204" pitchFamily="34" charset="0"/>
                <a:cs typeface="Verdana" panose="020B0604030504040204" pitchFamily="34" charset="0"/>
              </a:rPr>
              <a:t>©Concentra</a:t>
            </a:r>
            <a:r>
              <a:rPr lang="en-US" sz="600" baseline="30000" dirty="0">
                <a:solidFill>
                  <a:schemeClr val="tx1">
                    <a:lumMod val="60000"/>
                    <a:lumOff val="40000"/>
                  </a:schemeClr>
                </a:solidFill>
                <a:latin typeface="Verdana" panose="020B0604030504040204" pitchFamily="34" charset="0"/>
                <a:ea typeface="Verdana" panose="020B0604030504040204" pitchFamily="34" charset="0"/>
                <a:cs typeface="Verdana" panose="020B0604030504040204" pitchFamily="34" charset="0"/>
              </a:rPr>
              <a:t>®</a:t>
            </a:r>
            <a:r>
              <a:rPr lang="en-US" sz="600" dirty="0">
                <a:solidFill>
                  <a:schemeClr val="tx1">
                    <a:lumMod val="60000"/>
                    <a:lumOff val="40000"/>
                  </a:schemeClr>
                </a:solidFill>
                <a:latin typeface="Verdana" panose="020B0604030504040204" pitchFamily="34" charset="0"/>
                <a:ea typeface="Verdana" panose="020B0604030504040204" pitchFamily="34" charset="0"/>
                <a:cs typeface="Verdana" panose="020B0604030504040204" pitchFamily="34" charset="0"/>
              </a:rPr>
              <a:t> 2020. All rights reserved.</a:t>
            </a:r>
          </a:p>
        </p:txBody>
      </p:sp>
    </p:spTree>
    <p:extLst>
      <p:ext uri="{BB962C8B-B14F-4D97-AF65-F5344CB8AC3E}">
        <p14:creationId xmlns:p14="http://schemas.microsoft.com/office/powerpoint/2010/main" val="1050009439"/>
      </p:ext>
    </p:extLst>
  </p:cSld>
  <p:clrMap bg1="lt1" tx1="dk1" bg2="lt2" tx2="dk2" accent1="accent1" accent2="accent2" accent3="accent3" accent4="accent4" accent5="accent5" accent6="accent6" hlink="hlink" folHlink="folHlink"/>
  <p:sldLayoutIdLst>
    <p:sldLayoutId id="2147483788" r:id="rId1"/>
    <p:sldLayoutId id="2147483786" r:id="rId2"/>
    <p:sldLayoutId id="2147483778" r:id="rId3"/>
    <p:sldLayoutId id="2147483793" r:id="rId4"/>
    <p:sldLayoutId id="2147483758" r:id="rId5"/>
    <p:sldLayoutId id="2147483794" r:id="rId6"/>
    <p:sldLayoutId id="2147483795" r:id="rId7"/>
    <p:sldLayoutId id="2147483796" r:id="rId8"/>
    <p:sldLayoutId id="2147483789" r:id="rId9"/>
    <p:sldLayoutId id="2147483797" r:id="rId10"/>
    <p:sldLayoutId id="2147483798" r:id="rId11"/>
    <p:sldLayoutId id="2147483799" r:id="rId12"/>
    <p:sldLayoutId id="2147483800" r:id="rId13"/>
    <p:sldLayoutId id="2147483801" r:id="rId14"/>
    <p:sldLayoutId id="2147483802" r:id="rId15"/>
    <p:sldLayoutId id="2147483790" r:id="rId16"/>
    <p:sldLayoutId id="2147483803" r:id="rId17"/>
    <p:sldLayoutId id="2147483804" r:id="rId18"/>
    <p:sldLayoutId id="2147483805" r:id="rId19"/>
    <p:sldLayoutId id="2147483806" r:id="rId20"/>
    <p:sldLayoutId id="2147483807" r:id="rId21"/>
    <p:sldLayoutId id="2147483808" r:id="rId22"/>
    <p:sldLayoutId id="2147483791" r:id="rId23"/>
    <p:sldLayoutId id="2147483809" r:id="rId24"/>
    <p:sldLayoutId id="2147483810" r:id="rId25"/>
    <p:sldLayoutId id="2147483811" r:id="rId26"/>
    <p:sldLayoutId id="2147483812" r:id="rId27"/>
    <p:sldLayoutId id="2147483813" r:id="rId28"/>
    <p:sldLayoutId id="2147483814" r:id="rId29"/>
    <p:sldLayoutId id="2147483753" r:id="rId30"/>
    <p:sldLayoutId id="2147483754" r:id="rId31"/>
  </p:sldLayoutIdLst>
  <p:hf hdr="0" ftr="0" dt="0"/>
  <p:txStyles>
    <p:titleStyle>
      <a:lvl1pPr algn="l" defTabSz="457200" rtl="0" eaLnBrk="0" fontAlgn="base" hangingPunct="0">
        <a:spcBef>
          <a:spcPct val="0"/>
        </a:spcBef>
        <a:spcAft>
          <a:spcPct val="0"/>
        </a:spcAft>
        <a:defRPr sz="1800" b="0" i="0" kern="1200">
          <a:solidFill>
            <a:schemeClr val="tx1"/>
          </a:solidFill>
          <a:latin typeface="Verdana"/>
          <a:ea typeface="ＭＳ Ｐゴシック" charset="0"/>
          <a:cs typeface="Verdana"/>
        </a:defRPr>
      </a:lvl1pPr>
      <a:lvl2pPr algn="l" defTabSz="457200" rtl="0" eaLnBrk="0" fontAlgn="base" hangingPunct="0">
        <a:spcBef>
          <a:spcPct val="0"/>
        </a:spcBef>
        <a:spcAft>
          <a:spcPct val="0"/>
        </a:spcAft>
        <a:defRPr sz="3200">
          <a:solidFill>
            <a:srgbClr val="045C96"/>
          </a:solidFill>
          <a:latin typeface="Arial" charset="0"/>
          <a:ea typeface="ＭＳ Ｐゴシック" charset="0"/>
        </a:defRPr>
      </a:lvl2pPr>
      <a:lvl3pPr algn="l" defTabSz="457200" rtl="0" eaLnBrk="0" fontAlgn="base" hangingPunct="0">
        <a:spcBef>
          <a:spcPct val="0"/>
        </a:spcBef>
        <a:spcAft>
          <a:spcPct val="0"/>
        </a:spcAft>
        <a:defRPr sz="3200">
          <a:solidFill>
            <a:srgbClr val="045C96"/>
          </a:solidFill>
          <a:latin typeface="Arial" charset="0"/>
          <a:ea typeface="ＭＳ Ｐゴシック" charset="0"/>
        </a:defRPr>
      </a:lvl3pPr>
      <a:lvl4pPr algn="l" defTabSz="457200" rtl="0" eaLnBrk="0" fontAlgn="base" hangingPunct="0">
        <a:spcBef>
          <a:spcPct val="0"/>
        </a:spcBef>
        <a:spcAft>
          <a:spcPct val="0"/>
        </a:spcAft>
        <a:defRPr sz="3200">
          <a:solidFill>
            <a:srgbClr val="045C96"/>
          </a:solidFill>
          <a:latin typeface="Arial" charset="0"/>
          <a:ea typeface="ＭＳ Ｐゴシック" charset="0"/>
        </a:defRPr>
      </a:lvl4pPr>
      <a:lvl5pPr algn="l" defTabSz="457200" rtl="0" eaLnBrk="0" fontAlgn="base" hangingPunct="0">
        <a:spcBef>
          <a:spcPct val="0"/>
        </a:spcBef>
        <a:spcAft>
          <a:spcPct val="0"/>
        </a:spcAft>
        <a:defRPr sz="3200">
          <a:solidFill>
            <a:srgbClr val="045C96"/>
          </a:solidFill>
          <a:latin typeface="Arial" charset="0"/>
          <a:ea typeface="ＭＳ Ｐゴシック" charset="0"/>
        </a:defRPr>
      </a:lvl5pPr>
      <a:lvl6pPr marL="457200" algn="l" defTabSz="457200" rtl="0" fontAlgn="base">
        <a:spcBef>
          <a:spcPct val="0"/>
        </a:spcBef>
        <a:spcAft>
          <a:spcPct val="0"/>
        </a:spcAft>
        <a:defRPr sz="3200">
          <a:solidFill>
            <a:srgbClr val="F79646"/>
          </a:solidFill>
          <a:latin typeface="Arial" charset="0"/>
          <a:ea typeface="ＭＳ Ｐゴシック" charset="0"/>
        </a:defRPr>
      </a:lvl6pPr>
      <a:lvl7pPr marL="914400" algn="l" defTabSz="457200" rtl="0" fontAlgn="base">
        <a:spcBef>
          <a:spcPct val="0"/>
        </a:spcBef>
        <a:spcAft>
          <a:spcPct val="0"/>
        </a:spcAft>
        <a:defRPr sz="3200">
          <a:solidFill>
            <a:srgbClr val="F79646"/>
          </a:solidFill>
          <a:latin typeface="Arial" charset="0"/>
          <a:ea typeface="ＭＳ Ｐゴシック" charset="0"/>
        </a:defRPr>
      </a:lvl7pPr>
      <a:lvl8pPr marL="1371600" algn="l" defTabSz="457200" rtl="0" fontAlgn="base">
        <a:spcBef>
          <a:spcPct val="0"/>
        </a:spcBef>
        <a:spcAft>
          <a:spcPct val="0"/>
        </a:spcAft>
        <a:defRPr sz="3200">
          <a:solidFill>
            <a:srgbClr val="F79646"/>
          </a:solidFill>
          <a:latin typeface="Arial" charset="0"/>
          <a:ea typeface="ＭＳ Ｐゴシック" charset="0"/>
        </a:defRPr>
      </a:lvl8pPr>
      <a:lvl9pPr marL="1828800" algn="l" defTabSz="457200" rtl="0" fontAlgn="base">
        <a:spcBef>
          <a:spcPct val="0"/>
        </a:spcBef>
        <a:spcAft>
          <a:spcPct val="0"/>
        </a:spcAft>
        <a:defRPr sz="3200">
          <a:solidFill>
            <a:srgbClr val="F79646"/>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defRPr sz="1600" b="0" i="0" kern="1200">
          <a:solidFill>
            <a:schemeClr val="tx1"/>
          </a:solidFill>
          <a:latin typeface="Verdana"/>
          <a:ea typeface="ＭＳ Ｐゴシック" charset="0"/>
          <a:cs typeface="Verdana"/>
        </a:defRPr>
      </a:lvl1pPr>
      <a:lvl2pPr marL="742950" indent="-28575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2pPr>
      <a:lvl3pPr marL="1143000" indent="-22860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3pPr>
      <a:lvl4pPr marL="1600200" indent="-22860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4pPr>
      <a:lvl5pPr marL="2057400" indent="-22860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ctr"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383338" y="4798219"/>
            <a:ext cx="2133600" cy="273844"/>
          </a:xfrm>
          <a:prstGeom prst="rect">
            <a:avLst/>
          </a:prstGeom>
        </p:spPr>
        <p:txBody>
          <a:bodyPr vert="horz" lIns="91440" tIns="45720" rIns="91440" bIns="45720" rtlCol="0" anchor="ctr"/>
          <a:lstStyle>
            <a:lvl1pPr algn="r" fontAlgn="auto">
              <a:spcBef>
                <a:spcPts val="0"/>
              </a:spcBef>
              <a:spcAft>
                <a:spcPts val="0"/>
              </a:spcAft>
              <a:defRPr sz="675">
                <a:solidFill>
                  <a:schemeClr val="bg1">
                    <a:lumMod val="65000"/>
                  </a:schemeClr>
                </a:solidFill>
                <a:latin typeface="Verdana"/>
                <a:ea typeface="+mn-ea"/>
                <a:cs typeface="Verdana"/>
              </a:defRPr>
            </a:lvl1pPr>
          </a:lstStyle>
          <a:p>
            <a:pPr defTabSz="342900">
              <a:defRPr/>
            </a:pPr>
            <a:fld id="{149BC723-2E7E-C341-B131-B70303871AAC}" type="slidenum">
              <a:rPr lang="en-US" smtClean="0">
                <a:solidFill>
                  <a:srgbClr val="2E4D7E">
                    <a:lumMod val="65000"/>
                  </a:srgbClr>
                </a:solidFill>
              </a:rPr>
              <a:pPr defTabSz="342900">
                <a:defRPr/>
              </a:pPr>
              <a:t>‹#›</a:t>
            </a:fld>
            <a:endParaRPr lang="en-US" dirty="0">
              <a:solidFill>
                <a:srgbClr val="2E4D7E">
                  <a:lumMod val="65000"/>
                </a:srgbClr>
              </a:solidFill>
            </a:endParaRPr>
          </a:p>
        </p:txBody>
      </p:sp>
    </p:spTree>
    <p:extLst>
      <p:ext uri="{BB962C8B-B14F-4D97-AF65-F5344CB8AC3E}">
        <p14:creationId xmlns:p14="http://schemas.microsoft.com/office/powerpoint/2010/main" val="1050009439"/>
      </p:ext>
    </p:extLst>
  </p:cSld>
  <p:clrMap bg1="lt1" tx1="dk1" bg2="lt2" tx2="dk2" accent1="accent1" accent2="accent2" accent3="accent3" accent4="accent4" accent5="accent5" accent6="accent6" hlink="hlink" folHlink="folHlink"/>
  <p:sldLayoutIdLst>
    <p:sldLayoutId id="2147483822" r:id="rId1"/>
    <p:sldLayoutId id="2147483816" r:id="rId2"/>
  </p:sldLayoutIdLst>
  <p:hf hdr="0" ftr="0" dt="0"/>
  <p:txStyles>
    <p:titleStyle>
      <a:lvl1pPr algn="l" defTabSz="457200" rtl="0" eaLnBrk="0" fontAlgn="base" hangingPunct="0">
        <a:spcBef>
          <a:spcPct val="0"/>
        </a:spcBef>
        <a:spcAft>
          <a:spcPct val="0"/>
        </a:spcAft>
        <a:defRPr sz="1800" b="0" i="0" kern="1200">
          <a:solidFill>
            <a:schemeClr val="tx1"/>
          </a:solidFill>
          <a:latin typeface="Verdana"/>
          <a:ea typeface="ＭＳ Ｐゴシック" charset="0"/>
          <a:cs typeface="Verdana"/>
        </a:defRPr>
      </a:lvl1pPr>
      <a:lvl2pPr algn="l" defTabSz="457200" rtl="0" eaLnBrk="0" fontAlgn="base" hangingPunct="0">
        <a:spcBef>
          <a:spcPct val="0"/>
        </a:spcBef>
        <a:spcAft>
          <a:spcPct val="0"/>
        </a:spcAft>
        <a:defRPr sz="3200">
          <a:solidFill>
            <a:srgbClr val="045C96"/>
          </a:solidFill>
          <a:latin typeface="Arial" charset="0"/>
          <a:ea typeface="ＭＳ Ｐゴシック" charset="0"/>
        </a:defRPr>
      </a:lvl2pPr>
      <a:lvl3pPr algn="l" defTabSz="457200" rtl="0" eaLnBrk="0" fontAlgn="base" hangingPunct="0">
        <a:spcBef>
          <a:spcPct val="0"/>
        </a:spcBef>
        <a:spcAft>
          <a:spcPct val="0"/>
        </a:spcAft>
        <a:defRPr sz="3200">
          <a:solidFill>
            <a:srgbClr val="045C96"/>
          </a:solidFill>
          <a:latin typeface="Arial" charset="0"/>
          <a:ea typeface="ＭＳ Ｐゴシック" charset="0"/>
        </a:defRPr>
      </a:lvl3pPr>
      <a:lvl4pPr algn="l" defTabSz="457200" rtl="0" eaLnBrk="0" fontAlgn="base" hangingPunct="0">
        <a:spcBef>
          <a:spcPct val="0"/>
        </a:spcBef>
        <a:spcAft>
          <a:spcPct val="0"/>
        </a:spcAft>
        <a:defRPr sz="3200">
          <a:solidFill>
            <a:srgbClr val="045C96"/>
          </a:solidFill>
          <a:latin typeface="Arial" charset="0"/>
          <a:ea typeface="ＭＳ Ｐゴシック" charset="0"/>
        </a:defRPr>
      </a:lvl4pPr>
      <a:lvl5pPr algn="l" defTabSz="457200" rtl="0" eaLnBrk="0" fontAlgn="base" hangingPunct="0">
        <a:spcBef>
          <a:spcPct val="0"/>
        </a:spcBef>
        <a:spcAft>
          <a:spcPct val="0"/>
        </a:spcAft>
        <a:defRPr sz="3200">
          <a:solidFill>
            <a:srgbClr val="045C96"/>
          </a:solidFill>
          <a:latin typeface="Arial" charset="0"/>
          <a:ea typeface="ＭＳ Ｐゴシック" charset="0"/>
        </a:defRPr>
      </a:lvl5pPr>
      <a:lvl6pPr marL="457200" algn="l" defTabSz="457200" rtl="0" fontAlgn="base">
        <a:spcBef>
          <a:spcPct val="0"/>
        </a:spcBef>
        <a:spcAft>
          <a:spcPct val="0"/>
        </a:spcAft>
        <a:defRPr sz="3200">
          <a:solidFill>
            <a:srgbClr val="F79646"/>
          </a:solidFill>
          <a:latin typeface="Arial" charset="0"/>
          <a:ea typeface="ＭＳ Ｐゴシック" charset="0"/>
        </a:defRPr>
      </a:lvl6pPr>
      <a:lvl7pPr marL="914400" algn="l" defTabSz="457200" rtl="0" fontAlgn="base">
        <a:spcBef>
          <a:spcPct val="0"/>
        </a:spcBef>
        <a:spcAft>
          <a:spcPct val="0"/>
        </a:spcAft>
        <a:defRPr sz="3200">
          <a:solidFill>
            <a:srgbClr val="F79646"/>
          </a:solidFill>
          <a:latin typeface="Arial" charset="0"/>
          <a:ea typeface="ＭＳ Ｐゴシック" charset="0"/>
        </a:defRPr>
      </a:lvl7pPr>
      <a:lvl8pPr marL="1371600" algn="l" defTabSz="457200" rtl="0" fontAlgn="base">
        <a:spcBef>
          <a:spcPct val="0"/>
        </a:spcBef>
        <a:spcAft>
          <a:spcPct val="0"/>
        </a:spcAft>
        <a:defRPr sz="3200">
          <a:solidFill>
            <a:srgbClr val="F79646"/>
          </a:solidFill>
          <a:latin typeface="Arial" charset="0"/>
          <a:ea typeface="ＭＳ Ｐゴシック" charset="0"/>
        </a:defRPr>
      </a:lvl8pPr>
      <a:lvl9pPr marL="1828800" algn="l" defTabSz="457200" rtl="0" fontAlgn="base">
        <a:spcBef>
          <a:spcPct val="0"/>
        </a:spcBef>
        <a:spcAft>
          <a:spcPct val="0"/>
        </a:spcAft>
        <a:defRPr sz="3200">
          <a:solidFill>
            <a:srgbClr val="F79646"/>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defRPr sz="1600" b="0" i="0" kern="1200">
          <a:solidFill>
            <a:schemeClr val="tx1"/>
          </a:solidFill>
          <a:latin typeface="Verdana"/>
          <a:ea typeface="ＭＳ Ｐゴシック" charset="0"/>
          <a:cs typeface="Verdana"/>
        </a:defRPr>
      </a:lvl1pPr>
      <a:lvl2pPr marL="742950" indent="-28575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2pPr>
      <a:lvl3pPr marL="1143000" indent="-22860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3pPr>
      <a:lvl4pPr marL="1600200" indent="-22860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4pPr>
      <a:lvl5pPr marL="2057400" indent="-22860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chart" Target="../charts/chart1.xml"/><Relationship Id="rId7" Type="http://schemas.openxmlformats.org/officeDocument/2006/relationships/image" Target="../media/image35.sv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hyperlink" Target="mailto:telemedicine@Concentra.com"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www.concentratelemed.com/" TargetMode="External"/><Relationship Id="rId5" Type="http://schemas.openxmlformats.org/officeDocument/2006/relationships/image" Target="../media/image43.pn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4A8596-010F-4091-B83D-29F450B2B9A9}"/>
              </a:ext>
            </a:extLst>
          </p:cNvPr>
          <p:cNvSpPr>
            <a:spLocks noGrp="1"/>
          </p:cNvSpPr>
          <p:nvPr>
            <p:ph type="body" sz="quarter" idx="13"/>
          </p:nvPr>
        </p:nvSpPr>
        <p:spPr/>
        <p:txBody>
          <a:bodyPr/>
          <a:lstStyle/>
          <a:p>
            <a:r>
              <a:rPr lang="en-US" dirty="0"/>
              <a:t>City of Memphis</a:t>
            </a:r>
          </a:p>
        </p:txBody>
      </p:sp>
      <p:sp>
        <p:nvSpPr>
          <p:cNvPr id="28" name="Text Placeholder 27">
            <a:extLst>
              <a:ext uri="{FF2B5EF4-FFF2-40B4-BE49-F238E27FC236}">
                <a16:creationId xmlns:a16="http://schemas.microsoft.com/office/drawing/2014/main" id="{8C6E8F7A-A5EE-466B-B99F-742C0E0EF922}"/>
              </a:ext>
            </a:extLst>
          </p:cNvPr>
          <p:cNvSpPr>
            <a:spLocks noGrp="1"/>
          </p:cNvSpPr>
          <p:nvPr>
            <p:ph type="body" sz="quarter" idx="14"/>
          </p:nvPr>
        </p:nvSpPr>
        <p:spPr/>
        <p:txBody>
          <a:bodyPr/>
          <a:lstStyle/>
          <a:p>
            <a:r>
              <a:rPr lang="en-US" dirty="0"/>
              <a:t>Thursday November 5, 2020</a:t>
            </a:r>
          </a:p>
        </p:txBody>
      </p:sp>
      <p:sp>
        <p:nvSpPr>
          <p:cNvPr id="2" name="Title 1"/>
          <p:cNvSpPr>
            <a:spLocks noGrp="1"/>
          </p:cNvSpPr>
          <p:nvPr>
            <p:ph type="title"/>
          </p:nvPr>
        </p:nvSpPr>
        <p:spPr/>
        <p:txBody>
          <a:bodyPr anchor="ctr"/>
          <a:lstStyle/>
          <a:p>
            <a:r>
              <a:rPr lang="en-US" dirty="0"/>
              <a:t>Introduction </a:t>
            </a:r>
            <a:br>
              <a:rPr lang="en-US" dirty="0"/>
            </a:br>
            <a:r>
              <a:rPr lang="en-US" dirty="0"/>
              <a:t>to Concentra</a:t>
            </a:r>
          </a:p>
        </p:txBody>
      </p:sp>
    </p:spTree>
    <p:extLst>
      <p:ext uri="{BB962C8B-B14F-4D97-AF65-F5344CB8AC3E}">
        <p14:creationId xmlns:p14="http://schemas.microsoft.com/office/powerpoint/2010/main" val="3606563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pPr defTabSz="685800">
              <a:defRPr/>
            </a:pPr>
            <a:fld id="{290567DB-3B83-254F-A049-1F4DF64DA552}" type="slidenum">
              <a:rPr lang="en-US">
                <a:solidFill>
                  <a:srgbClr val="404040">
                    <a:lumMod val="60000"/>
                    <a:lumOff val="40000"/>
                  </a:srgbClr>
                </a:solidFill>
              </a:rPr>
              <a:pPr defTabSz="685800">
                <a:defRPr/>
              </a:pPr>
              <a:t>10</a:t>
            </a:fld>
            <a:r>
              <a:rPr lang="en-US">
                <a:solidFill>
                  <a:srgbClr val="404040">
                    <a:lumMod val="60000"/>
                    <a:lumOff val="40000"/>
                  </a:srgbClr>
                </a:solidFill>
              </a:rPr>
              <a:t> </a:t>
            </a:r>
            <a:endParaRPr lang="en-US" dirty="0">
              <a:solidFill>
                <a:srgbClr val="404040">
                  <a:lumMod val="60000"/>
                  <a:lumOff val="40000"/>
                </a:srgbClr>
              </a:solidFill>
            </a:endParaRPr>
          </a:p>
        </p:txBody>
      </p:sp>
      <p:sp>
        <p:nvSpPr>
          <p:cNvPr id="3" name="Text Placeholder 2"/>
          <p:cNvSpPr>
            <a:spLocks noGrp="1"/>
          </p:cNvSpPr>
          <p:nvPr>
            <p:ph type="body" sz="quarter" idx="18"/>
          </p:nvPr>
        </p:nvSpPr>
        <p:spPr/>
        <p:txBody>
          <a:bodyPr/>
          <a:lstStyle/>
          <a:p>
            <a:endParaRPr lang="en-US" dirty="0"/>
          </a:p>
        </p:txBody>
      </p:sp>
      <p:sp>
        <p:nvSpPr>
          <p:cNvPr id="4" name="Title 3"/>
          <p:cNvSpPr>
            <a:spLocks noGrp="1"/>
          </p:cNvSpPr>
          <p:nvPr>
            <p:ph type="title"/>
          </p:nvPr>
        </p:nvSpPr>
        <p:spPr/>
        <p:txBody>
          <a:bodyPr/>
          <a:lstStyle/>
          <a:p>
            <a:r>
              <a:rPr lang="en-US" dirty="0"/>
              <a:t>About Concentra </a:t>
            </a:r>
            <a:r>
              <a:rPr lang="en-US" dirty="0" err="1"/>
              <a:t>Telemed</a:t>
            </a:r>
            <a:r>
              <a:rPr lang="en-US" dirty="0"/>
              <a:t>:</a:t>
            </a:r>
          </a:p>
        </p:txBody>
      </p:sp>
      <p:sp>
        <p:nvSpPr>
          <p:cNvPr id="2" name="Text Placeholder 1">
            <a:extLst>
              <a:ext uri="{FF2B5EF4-FFF2-40B4-BE49-F238E27FC236}">
                <a16:creationId xmlns:a16="http://schemas.microsoft.com/office/drawing/2014/main" id="{87075D66-6D4D-4C29-9CE9-E3CBAA930A66}"/>
              </a:ext>
            </a:extLst>
          </p:cNvPr>
          <p:cNvSpPr>
            <a:spLocks noGrp="1"/>
          </p:cNvSpPr>
          <p:nvPr>
            <p:ph type="body" sz="quarter" idx="19"/>
          </p:nvPr>
        </p:nvSpPr>
        <p:spPr/>
        <p:txBody>
          <a:bodyPr/>
          <a:lstStyle/>
          <a:p>
            <a:r>
              <a:rPr lang="en-US" dirty="0"/>
              <a:t>Immediate attention for minor medical issues</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6268" t="6342"/>
          <a:stretch/>
        </p:blipFill>
        <p:spPr>
          <a:xfrm>
            <a:off x="6267587" y="1079468"/>
            <a:ext cx="2249354" cy="3371380"/>
          </a:xfrm>
          <a:prstGeom prst="rect">
            <a:avLst/>
          </a:prstGeom>
        </p:spPr>
      </p:pic>
      <p:sp>
        <p:nvSpPr>
          <p:cNvPr id="9" name="Rectangle 8">
            <a:extLst>
              <a:ext uri="{FF2B5EF4-FFF2-40B4-BE49-F238E27FC236}">
                <a16:creationId xmlns:a16="http://schemas.microsoft.com/office/drawing/2014/main" id="{2A3F911F-6095-4412-BA5E-4ECAA8CA157B}"/>
              </a:ext>
            </a:extLst>
          </p:cNvPr>
          <p:cNvSpPr/>
          <p:nvPr/>
        </p:nvSpPr>
        <p:spPr>
          <a:xfrm>
            <a:off x="623455" y="1055586"/>
            <a:ext cx="5556628" cy="542456"/>
          </a:xfrm>
          <a:prstGeom prst="rect">
            <a:avLst/>
          </a:prstGeom>
        </p:spPr>
        <p:txBody>
          <a:bodyPr wrap="square">
            <a:spAutoFit/>
          </a:bodyPr>
          <a:lstStyle/>
          <a:p>
            <a:pPr defTabSz="685800">
              <a:spcAft>
                <a:spcPts val="750"/>
              </a:spcAft>
              <a:defRPr/>
            </a:pPr>
            <a:r>
              <a:rPr lang="en-US" sz="975" dirty="0">
                <a:solidFill>
                  <a:srgbClr val="404040"/>
                </a:solidFill>
                <a:latin typeface="Verdana"/>
                <a:ea typeface="Calibri" panose="020F0502020204030204" pitchFamily="34" charset="0"/>
                <a:cs typeface="Times New Roman" panose="02020603050405020304" pitchFamily="18" charset="0"/>
              </a:rPr>
              <a:t>Concentra Telemed is designed to provide immediate attention for minor medical issues. Serious injuries — or injuries that need hands-on care, like stitches — will still need to be seen in person by a clinician. </a:t>
            </a:r>
          </a:p>
        </p:txBody>
      </p:sp>
      <p:sp>
        <p:nvSpPr>
          <p:cNvPr id="12" name="Rectangle 11">
            <a:extLst>
              <a:ext uri="{FF2B5EF4-FFF2-40B4-BE49-F238E27FC236}">
                <a16:creationId xmlns:a16="http://schemas.microsoft.com/office/drawing/2014/main" id="{D34FD040-5D37-4306-A917-E5581A3937FF}"/>
              </a:ext>
            </a:extLst>
          </p:cNvPr>
          <p:cNvSpPr/>
          <p:nvPr/>
        </p:nvSpPr>
        <p:spPr>
          <a:xfrm>
            <a:off x="710730" y="1745965"/>
            <a:ext cx="4562836" cy="2439194"/>
          </a:xfrm>
          <a:prstGeom prst="rect">
            <a:avLst/>
          </a:prstGeom>
        </p:spPr>
        <p:txBody>
          <a:bodyPr wrap="square">
            <a:spAutoFit/>
          </a:bodyPr>
          <a:lstStyle/>
          <a:p>
            <a:pPr defTabSz="685800">
              <a:lnSpc>
                <a:spcPct val="115000"/>
              </a:lnSpc>
              <a:spcAft>
                <a:spcPts val="450"/>
              </a:spcAft>
              <a:defRPr/>
            </a:pPr>
            <a:r>
              <a:rPr lang="en-US" sz="1100" b="1" dirty="0">
                <a:solidFill>
                  <a:srgbClr val="2E4D7E"/>
                </a:solidFill>
                <a:latin typeface="Verdana"/>
                <a:ea typeface="Calibri" panose="020F0502020204030204" pitchFamily="34" charset="0"/>
                <a:cs typeface="Times New Roman" panose="02020603050405020304" pitchFamily="18" charset="0"/>
              </a:rPr>
              <a:t>When to use Concentra </a:t>
            </a:r>
            <a:r>
              <a:rPr lang="en-US" sz="1100" b="1" dirty="0" err="1">
                <a:solidFill>
                  <a:srgbClr val="2E4D7E"/>
                </a:solidFill>
                <a:latin typeface="Verdana"/>
                <a:ea typeface="Calibri" panose="020F0502020204030204" pitchFamily="34" charset="0"/>
                <a:cs typeface="Times New Roman" panose="02020603050405020304" pitchFamily="18" charset="0"/>
              </a:rPr>
              <a:t>Telemed</a:t>
            </a:r>
            <a:endParaRPr lang="en-US" sz="1100" b="1" dirty="0">
              <a:solidFill>
                <a:srgbClr val="2E4D7E"/>
              </a:solidFill>
              <a:latin typeface="Verdana"/>
              <a:ea typeface="Calibri" panose="020F0502020204030204" pitchFamily="34" charset="0"/>
              <a:cs typeface="Times New Roman" panose="02020603050405020304" pitchFamily="18" charset="0"/>
            </a:endParaRPr>
          </a:p>
          <a:p>
            <a:pPr marL="128588" indent="-128588" defTabSz="685800">
              <a:lnSpc>
                <a:spcPct val="115000"/>
              </a:lnSpc>
              <a:spcAft>
                <a:spcPts val="450"/>
              </a:spcAft>
              <a:buFont typeface="Arial" panose="020B0604020202020204" pitchFamily="34" charset="0"/>
              <a:buChar char="•"/>
              <a:defRPr/>
            </a:pPr>
            <a:r>
              <a:rPr lang="en-US" sz="1000" dirty="0">
                <a:solidFill>
                  <a:srgbClr val="404040"/>
                </a:solidFill>
                <a:latin typeface="Verdana"/>
                <a:ea typeface="Calibri" panose="020F0502020204030204" pitchFamily="34" charset="0"/>
                <a:cs typeface="Times New Roman" panose="02020603050405020304" pitchFamily="18" charset="0"/>
              </a:rPr>
              <a:t>Grade I and II upper and lower extremity strains/sprains</a:t>
            </a:r>
          </a:p>
          <a:p>
            <a:pPr marL="128588" indent="-128588" defTabSz="685800">
              <a:lnSpc>
                <a:spcPct val="115000"/>
              </a:lnSpc>
              <a:spcAft>
                <a:spcPts val="450"/>
              </a:spcAft>
              <a:buFont typeface="Arial" panose="020B0604020202020204" pitchFamily="34" charset="0"/>
              <a:buChar char="•"/>
              <a:defRPr/>
            </a:pPr>
            <a:r>
              <a:rPr lang="en-US" sz="1000" dirty="0">
                <a:solidFill>
                  <a:srgbClr val="404040"/>
                </a:solidFill>
                <a:latin typeface="Verdana"/>
                <a:ea typeface="Calibri" panose="020F0502020204030204" pitchFamily="34" charset="0"/>
                <a:cs typeface="Times New Roman" panose="02020603050405020304" pitchFamily="18" charset="0"/>
              </a:rPr>
              <a:t>First degree burns </a:t>
            </a:r>
          </a:p>
          <a:p>
            <a:pPr marL="128588" indent="-128588" defTabSz="685800">
              <a:lnSpc>
                <a:spcPct val="115000"/>
              </a:lnSpc>
              <a:spcAft>
                <a:spcPts val="450"/>
              </a:spcAft>
              <a:buFont typeface="Arial" panose="020B0604020202020204" pitchFamily="34" charset="0"/>
              <a:buChar char="•"/>
              <a:defRPr/>
            </a:pPr>
            <a:r>
              <a:rPr lang="en-US" sz="1000" dirty="0">
                <a:solidFill>
                  <a:srgbClr val="404040"/>
                </a:solidFill>
                <a:latin typeface="Verdana"/>
                <a:ea typeface="Calibri" panose="020F0502020204030204" pitchFamily="34" charset="0"/>
                <a:cs typeface="Times New Roman" panose="02020603050405020304" pitchFamily="18" charset="0"/>
              </a:rPr>
              <a:t>Back strains/sprains (without significant limitations)</a:t>
            </a:r>
          </a:p>
          <a:p>
            <a:pPr marL="128588" indent="-128588" defTabSz="685800">
              <a:lnSpc>
                <a:spcPct val="115000"/>
              </a:lnSpc>
              <a:spcAft>
                <a:spcPts val="450"/>
              </a:spcAft>
              <a:buFont typeface="Arial" panose="020B0604020202020204" pitchFamily="34" charset="0"/>
              <a:buChar char="•"/>
              <a:defRPr/>
            </a:pPr>
            <a:r>
              <a:rPr lang="en-US" sz="1000" dirty="0">
                <a:solidFill>
                  <a:srgbClr val="404040"/>
                </a:solidFill>
                <a:latin typeface="Verdana"/>
                <a:ea typeface="Calibri" panose="020F0502020204030204" pitchFamily="34" charset="0"/>
                <a:cs typeface="Times New Roman" panose="02020603050405020304" pitchFamily="18" charset="0"/>
              </a:rPr>
              <a:t>Neck strains/sprains (without significant limitations)</a:t>
            </a:r>
          </a:p>
          <a:p>
            <a:pPr marL="128588" indent="-128588" defTabSz="685800">
              <a:lnSpc>
                <a:spcPct val="115000"/>
              </a:lnSpc>
              <a:spcAft>
                <a:spcPts val="450"/>
              </a:spcAft>
              <a:buFont typeface="Arial" panose="020B0604020202020204" pitchFamily="34" charset="0"/>
              <a:buChar char="•"/>
              <a:defRPr/>
            </a:pPr>
            <a:r>
              <a:rPr lang="en-US" sz="1000" dirty="0">
                <a:solidFill>
                  <a:srgbClr val="404040"/>
                </a:solidFill>
                <a:latin typeface="Verdana"/>
                <a:ea typeface="Calibri" panose="020F0502020204030204" pitchFamily="34" charset="0"/>
                <a:cs typeface="Times New Roman" panose="02020603050405020304" pitchFamily="18" charset="0"/>
              </a:rPr>
              <a:t>Contusions (without deformity)</a:t>
            </a:r>
          </a:p>
          <a:p>
            <a:pPr marL="128588" indent="-128588" defTabSz="685800">
              <a:lnSpc>
                <a:spcPct val="115000"/>
              </a:lnSpc>
              <a:spcAft>
                <a:spcPts val="450"/>
              </a:spcAft>
              <a:buFont typeface="Arial" panose="020B0604020202020204" pitchFamily="34" charset="0"/>
              <a:buChar char="•"/>
              <a:defRPr/>
            </a:pPr>
            <a:r>
              <a:rPr lang="en-US" sz="1000" dirty="0">
                <a:solidFill>
                  <a:srgbClr val="404040"/>
                </a:solidFill>
                <a:latin typeface="Verdana"/>
                <a:ea typeface="Calibri" panose="020F0502020204030204" pitchFamily="34" charset="0"/>
                <a:cs typeface="Times New Roman" panose="02020603050405020304" pitchFamily="18" charset="0"/>
              </a:rPr>
              <a:t>Partial thickness abrasions</a:t>
            </a:r>
          </a:p>
          <a:p>
            <a:pPr marL="128588" indent="-128588" defTabSz="685800">
              <a:lnSpc>
                <a:spcPct val="115000"/>
              </a:lnSpc>
              <a:spcAft>
                <a:spcPts val="450"/>
              </a:spcAft>
              <a:buFont typeface="Arial" panose="020B0604020202020204" pitchFamily="34" charset="0"/>
              <a:buChar char="•"/>
              <a:defRPr/>
            </a:pPr>
            <a:r>
              <a:rPr lang="en-US" sz="1000" dirty="0">
                <a:solidFill>
                  <a:srgbClr val="404040"/>
                </a:solidFill>
                <a:latin typeface="Verdana"/>
                <a:ea typeface="Calibri" panose="020F0502020204030204" pitchFamily="34" charset="0"/>
                <a:cs typeface="Times New Roman" panose="02020603050405020304" pitchFamily="18" charset="0"/>
              </a:rPr>
              <a:t>Contact occupational dermatitis (rashes)</a:t>
            </a:r>
          </a:p>
          <a:p>
            <a:pPr marL="128588" indent="-128588" defTabSz="685800">
              <a:lnSpc>
                <a:spcPct val="115000"/>
              </a:lnSpc>
              <a:spcAft>
                <a:spcPts val="450"/>
              </a:spcAft>
              <a:buFont typeface="Arial" panose="020B0604020202020204" pitchFamily="34" charset="0"/>
              <a:buChar char="•"/>
              <a:defRPr/>
            </a:pPr>
            <a:r>
              <a:rPr lang="en-US" sz="1000" dirty="0">
                <a:solidFill>
                  <a:srgbClr val="404040"/>
                </a:solidFill>
                <a:latin typeface="Verdana"/>
                <a:ea typeface="Calibri" panose="020F0502020204030204" pitchFamily="34" charset="0"/>
                <a:cs typeface="Times New Roman" panose="02020603050405020304" pitchFamily="18" charset="0"/>
              </a:rPr>
              <a:t>Tendonitis/repetitive-use injuries</a:t>
            </a:r>
          </a:p>
          <a:p>
            <a:pPr marL="128588" indent="-128588" defTabSz="685800">
              <a:lnSpc>
                <a:spcPct val="115000"/>
              </a:lnSpc>
              <a:spcAft>
                <a:spcPts val="450"/>
              </a:spcAft>
              <a:buFont typeface="Arial" panose="020B0604020202020204" pitchFamily="34" charset="0"/>
              <a:buChar char="•"/>
              <a:defRPr/>
            </a:pPr>
            <a:r>
              <a:rPr lang="en-US" sz="1000" dirty="0">
                <a:solidFill>
                  <a:srgbClr val="404040"/>
                </a:solidFill>
                <a:latin typeface="Verdana"/>
                <a:ea typeface="Calibri" panose="020F0502020204030204" pitchFamily="34" charset="0"/>
                <a:cs typeface="Times New Roman" panose="02020603050405020304" pitchFamily="18" charset="0"/>
              </a:rPr>
              <a:t>Bloodborne pathogen exposures</a:t>
            </a:r>
          </a:p>
        </p:txBody>
      </p:sp>
    </p:spTree>
    <p:extLst>
      <p:ext uri="{BB962C8B-B14F-4D97-AF65-F5344CB8AC3E}">
        <p14:creationId xmlns:p14="http://schemas.microsoft.com/office/powerpoint/2010/main" val="1672509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pPr defTabSz="685800"/>
            <a:fld id="{290567DB-3B83-254F-A049-1F4DF64DA552}" type="slidenum">
              <a:rPr lang="en-US">
                <a:solidFill>
                  <a:srgbClr val="404040">
                    <a:lumMod val="60000"/>
                    <a:lumOff val="40000"/>
                  </a:srgbClr>
                </a:solidFill>
              </a:rPr>
              <a:pPr defTabSz="685800"/>
              <a:t>11</a:t>
            </a:fld>
            <a:r>
              <a:rPr lang="en-US">
                <a:solidFill>
                  <a:srgbClr val="404040">
                    <a:lumMod val="60000"/>
                    <a:lumOff val="40000"/>
                  </a:srgbClr>
                </a:solidFill>
              </a:rPr>
              <a:t> </a:t>
            </a:r>
            <a:endParaRPr lang="en-US" dirty="0">
              <a:solidFill>
                <a:srgbClr val="404040">
                  <a:lumMod val="60000"/>
                  <a:lumOff val="40000"/>
                </a:srgbClr>
              </a:solidFill>
            </a:endParaRPr>
          </a:p>
        </p:txBody>
      </p:sp>
      <p:sp>
        <p:nvSpPr>
          <p:cNvPr id="3" name="Text Placeholder 2"/>
          <p:cNvSpPr>
            <a:spLocks noGrp="1"/>
          </p:cNvSpPr>
          <p:nvPr>
            <p:ph type="body" sz="quarter" idx="18"/>
          </p:nvPr>
        </p:nvSpPr>
        <p:spPr/>
        <p:txBody>
          <a:bodyPr/>
          <a:lstStyle/>
          <a:p>
            <a:endParaRPr lang="en-US" dirty="0"/>
          </a:p>
        </p:txBody>
      </p:sp>
      <p:sp>
        <p:nvSpPr>
          <p:cNvPr id="4" name="Title 3"/>
          <p:cNvSpPr>
            <a:spLocks noGrp="1"/>
          </p:cNvSpPr>
          <p:nvPr>
            <p:ph type="title"/>
          </p:nvPr>
        </p:nvSpPr>
        <p:spPr/>
        <p:txBody>
          <a:bodyPr/>
          <a:lstStyle/>
          <a:p>
            <a:r>
              <a:rPr lang="en-US" dirty="0"/>
              <a:t>About Concentra </a:t>
            </a:r>
            <a:r>
              <a:rPr lang="en-US" dirty="0" err="1"/>
              <a:t>Telerehab</a:t>
            </a:r>
            <a:r>
              <a:rPr lang="en-US" dirty="0"/>
              <a:t>:</a:t>
            </a:r>
          </a:p>
        </p:txBody>
      </p:sp>
      <p:sp>
        <p:nvSpPr>
          <p:cNvPr id="6" name="Text Placeholder 5">
            <a:extLst>
              <a:ext uri="{FF2B5EF4-FFF2-40B4-BE49-F238E27FC236}">
                <a16:creationId xmlns:a16="http://schemas.microsoft.com/office/drawing/2014/main" id="{CDC11667-16EF-41D9-81B9-4482E6E3B4D7}"/>
              </a:ext>
            </a:extLst>
          </p:cNvPr>
          <p:cNvSpPr>
            <a:spLocks noGrp="1"/>
          </p:cNvSpPr>
          <p:nvPr>
            <p:ph type="body" sz="quarter" idx="19"/>
          </p:nvPr>
        </p:nvSpPr>
        <p:spPr/>
        <p:txBody>
          <a:bodyPr/>
          <a:lstStyle/>
          <a:p>
            <a:r>
              <a:rPr lang="en-US" dirty="0"/>
              <a:t>Bring physical therapy to injured employees at work or at home</a:t>
            </a:r>
          </a:p>
        </p:txBody>
      </p:sp>
      <p:grpSp>
        <p:nvGrpSpPr>
          <p:cNvPr id="30" name="Group 29">
            <a:extLst>
              <a:ext uri="{FF2B5EF4-FFF2-40B4-BE49-F238E27FC236}">
                <a16:creationId xmlns:a16="http://schemas.microsoft.com/office/drawing/2014/main" id="{70FF24D3-1F8B-438B-AE82-470B4470FE9F}"/>
              </a:ext>
            </a:extLst>
          </p:cNvPr>
          <p:cNvGrpSpPr/>
          <p:nvPr/>
        </p:nvGrpSpPr>
        <p:grpSpPr>
          <a:xfrm>
            <a:off x="3996560" y="1143017"/>
            <a:ext cx="4520380" cy="3286184"/>
            <a:chOff x="3523104" y="1845539"/>
            <a:chExt cx="5006758" cy="3639767"/>
          </a:xfrm>
        </p:grpSpPr>
        <p:pic>
          <p:nvPicPr>
            <p:cNvPr id="27" name="Picture 26">
              <a:extLst>
                <a:ext uri="{FF2B5EF4-FFF2-40B4-BE49-F238E27FC236}">
                  <a16:creationId xmlns:a16="http://schemas.microsoft.com/office/drawing/2014/main" id="{98D6C93B-6BB0-434E-B21A-CB7625DE9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4032" y="2065735"/>
              <a:ext cx="4665830" cy="3110250"/>
            </a:xfrm>
            <a:prstGeom prst="rect">
              <a:avLst/>
            </a:prstGeom>
          </p:spPr>
        </p:pic>
        <p:sp>
          <p:nvSpPr>
            <p:cNvPr id="23" name="Oval 22">
              <a:extLst>
                <a:ext uri="{FF2B5EF4-FFF2-40B4-BE49-F238E27FC236}">
                  <a16:creationId xmlns:a16="http://schemas.microsoft.com/office/drawing/2014/main" id="{E3DFB14B-F3F7-45E7-BE0F-68BDC2454976}"/>
                </a:ext>
              </a:extLst>
            </p:cNvPr>
            <p:cNvSpPr/>
            <p:nvPr/>
          </p:nvSpPr>
          <p:spPr>
            <a:xfrm>
              <a:off x="3523664" y="3511322"/>
              <a:ext cx="1973984" cy="1973984"/>
            </a:xfrm>
            <a:prstGeom prst="ellipse">
              <a:avLst/>
            </a:prstGeom>
            <a:solidFill>
              <a:srgbClr val="FFFFFF"/>
            </a:solidFill>
            <a:ln cap="rnd">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srgbClr val="2E4D7E"/>
                </a:solidFill>
                <a:latin typeface="Verdana"/>
              </a:endParaRPr>
            </a:p>
          </p:txBody>
        </p:sp>
        <p:sp>
          <p:nvSpPr>
            <p:cNvPr id="19" name="Oval 18">
              <a:extLst>
                <a:ext uri="{FF2B5EF4-FFF2-40B4-BE49-F238E27FC236}">
                  <a16:creationId xmlns:a16="http://schemas.microsoft.com/office/drawing/2014/main" id="{63C2F0C6-95B7-4258-B54B-2BFE2312C63D}"/>
                </a:ext>
              </a:extLst>
            </p:cNvPr>
            <p:cNvSpPr/>
            <p:nvPr/>
          </p:nvSpPr>
          <p:spPr>
            <a:xfrm>
              <a:off x="3523104" y="1845539"/>
              <a:ext cx="1975104" cy="1975104"/>
            </a:xfrm>
            <a:prstGeom prst="ellipse">
              <a:avLst/>
            </a:prstGeom>
            <a:solidFill>
              <a:schemeClr val="tx2">
                <a:alpha val="90000"/>
              </a:schemeClr>
            </a:solidFill>
            <a:ln cap="rnd">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85800">
                <a:spcAft>
                  <a:spcPts val="450"/>
                </a:spcAft>
              </a:pPr>
              <a:r>
                <a:rPr lang="en-US" sz="1050" dirty="0">
                  <a:solidFill>
                    <a:srgbClr val="FFFFFF"/>
                  </a:solidFill>
                  <a:latin typeface="Verdana"/>
                </a:rPr>
                <a:t>Concentra </a:t>
              </a:r>
              <a:r>
                <a:rPr lang="en-US" sz="1050" dirty="0" err="1">
                  <a:solidFill>
                    <a:srgbClr val="FFFFFF"/>
                  </a:solidFill>
                  <a:latin typeface="Verdana"/>
                </a:rPr>
                <a:t>Telerehab</a:t>
              </a:r>
              <a:r>
                <a:rPr lang="en-US" sz="1050" baseline="30000" dirty="0">
                  <a:solidFill>
                    <a:srgbClr val="FFFFFF"/>
                  </a:solidFill>
                  <a:latin typeface="Verdana"/>
                </a:rPr>
                <a:t>®</a:t>
              </a:r>
              <a:r>
                <a:rPr lang="en-US" sz="1050" dirty="0">
                  <a:solidFill>
                    <a:srgbClr val="FFFFFF"/>
                  </a:solidFill>
                  <a:latin typeface="Verdana"/>
                </a:rPr>
                <a:t> </a:t>
              </a:r>
              <a:br>
                <a:rPr lang="en-US" sz="1050" dirty="0">
                  <a:solidFill>
                    <a:srgbClr val="FFFFFF"/>
                  </a:solidFill>
                  <a:latin typeface="Verdana"/>
                </a:rPr>
              </a:br>
              <a:r>
                <a:rPr lang="en-US" sz="1050" dirty="0">
                  <a:solidFill>
                    <a:srgbClr val="FFFFFF"/>
                  </a:solidFill>
                  <a:latin typeface="Verdana"/>
                </a:rPr>
                <a:t>is part of the Concentra Telemed platform</a:t>
              </a:r>
            </a:p>
          </p:txBody>
        </p:sp>
        <p:pic>
          <p:nvPicPr>
            <p:cNvPr id="28" name="Picture 27">
              <a:extLst>
                <a:ext uri="{FF2B5EF4-FFF2-40B4-BE49-F238E27FC236}">
                  <a16:creationId xmlns:a16="http://schemas.microsoft.com/office/drawing/2014/main" id="{73BE83CE-7D5F-4A8E-BCAB-5465E229D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4788" y="4307894"/>
              <a:ext cx="1676891" cy="554438"/>
            </a:xfrm>
            <a:prstGeom prst="rect">
              <a:avLst/>
            </a:prstGeom>
          </p:spPr>
        </p:pic>
      </p:grpSp>
      <p:sp>
        <p:nvSpPr>
          <p:cNvPr id="7" name="TextBox 6">
            <a:extLst>
              <a:ext uri="{FF2B5EF4-FFF2-40B4-BE49-F238E27FC236}">
                <a16:creationId xmlns:a16="http://schemas.microsoft.com/office/drawing/2014/main" id="{B52EE2DB-EE25-4B44-A892-F0B737DDF121}"/>
              </a:ext>
            </a:extLst>
          </p:cNvPr>
          <p:cNvSpPr txBox="1"/>
          <p:nvPr/>
        </p:nvSpPr>
        <p:spPr>
          <a:xfrm>
            <a:off x="623456" y="1758689"/>
            <a:ext cx="3295804" cy="2146742"/>
          </a:xfrm>
          <a:prstGeom prst="rect">
            <a:avLst/>
          </a:prstGeom>
          <a:noFill/>
        </p:spPr>
        <p:txBody>
          <a:bodyPr wrap="square" rtlCol="0">
            <a:spAutoFit/>
          </a:bodyPr>
          <a:lstStyle/>
          <a:p>
            <a:pPr marL="171450" indent="-171450" defTabSz="685800">
              <a:spcAft>
                <a:spcPts val="900"/>
              </a:spcAft>
              <a:buSzPct val="100000"/>
              <a:buFont typeface="Arial" panose="020B0604020202020204" pitchFamily="34" charset="0"/>
              <a:buChar char="•"/>
              <a:tabLst>
                <a:tab pos="342900" algn="l"/>
              </a:tabLst>
            </a:pPr>
            <a:r>
              <a:rPr lang="en-US" sz="1050" dirty="0">
                <a:solidFill>
                  <a:srgbClr val="404040"/>
                </a:solidFill>
                <a:latin typeface="Verdana"/>
              </a:rPr>
              <a:t>Brings physical therapy directly to the employee at work or home </a:t>
            </a:r>
            <a:endParaRPr lang="en-US" sz="105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171450" indent="-171450" defTabSz="685800">
              <a:spcAft>
                <a:spcPts val="900"/>
              </a:spcAft>
              <a:buSzPct val="100000"/>
              <a:buFont typeface="Arial" panose="020B0604020202020204" pitchFamily="34" charset="0"/>
              <a:buChar char="•"/>
              <a:tabLst>
                <a:tab pos="342900" algn="l"/>
              </a:tabLst>
            </a:pPr>
            <a:r>
              <a:rPr lang="en-US" sz="1050" dirty="0">
                <a:solidFill>
                  <a:srgbClr val="404040"/>
                </a:solidFill>
                <a:latin typeface="Verdana"/>
              </a:rPr>
              <a:t>Therapists have expertise evaluating work injuries and delivering care specifically </a:t>
            </a:r>
            <a:br>
              <a:rPr lang="en-US" sz="1050" dirty="0">
                <a:solidFill>
                  <a:srgbClr val="404040"/>
                </a:solidFill>
                <a:latin typeface="Verdana"/>
              </a:rPr>
            </a:br>
            <a:r>
              <a:rPr lang="en-US" sz="1050" dirty="0">
                <a:solidFill>
                  <a:srgbClr val="404040"/>
                </a:solidFill>
                <a:latin typeface="Verdana"/>
              </a:rPr>
              <a:t>via virtual platform</a:t>
            </a:r>
          </a:p>
          <a:p>
            <a:pPr marL="171450" indent="-171450" defTabSz="685800">
              <a:spcAft>
                <a:spcPts val="900"/>
              </a:spcAft>
              <a:buSzPct val="100000"/>
              <a:buFont typeface="Arial" panose="020B0604020202020204" pitchFamily="34" charset="0"/>
              <a:buChar char="•"/>
              <a:tabLst>
                <a:tab pos="342900" algn="l"/>
              </a:tabLst>
            </a:pPr>
            <a:r>
              <a:rPr lang="en-US" sz="1050" dirty="0">
                <a:solidFill>
                  <a:srgbClr val="404040"/>
                </a:solidFill>
                <a:latin typeface="Verdana"/>
              </a:rPr>
              <a:t>Available in states where Concentra currently provides telemedicine</a:t>
            </a:r>
            <a:r>
              <a:rPr lang="en-US" sz="1050" baseline="30000" dirty="0">
                <a:solidFill>
                  <a:srgbClr val="404040"/>
                </a:solidFill>
                <a:latin typeface="Verdana"/>
              </a:rPr>
              <a:t>*</a:t>
            </a:r>
            <a:endParaRPr lang="en-US" sz="1050" baseline="300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171450" indent="-171450" defTabSz="685800">
              <a:spcAft>
                <a:spcPts val="900"/>
              </a:spcAft>
              <a:buSzPct val="100000"/>
              <a:buFont typeface="Arial" panose="020B0604020202020204" pitchFamily="34" charset="0"/>
              <a:buChar char="•"/>
              <a:tabLst>
                <a:tab pos="342900" algn="l"/>
              </a:tabLst>
            </a:pPr>
            <a:r>
              <a:rPr lang="en-US" sz="1050" dirty="0">
                <a:solidFill>
                  <a:srgbClr val="404040"/>
                </a:solidFill>
                <a:latin typeface="Verdana"/>
              </a:rPr>
              <a:t>Operating hours Monday through Friday, between 8 a.m. – 5 p.m.</a:t>
            </a:r>
            <a:br>
              <a:rPr lang="en-US" sz="1050" dirty="0">
                <a:solidFill>
                  <a:srgbClr val="404040"/>
                </a:solidFill>
                <a:latin typeface="Verdana"/>
              </a:rPr>
            </a:br>
            <a:r>
              <a:rPr lang="en-US" sz="825" dirty="0">
                <a:solidFill>
                  <a:srgbClr val="404040"/>
                </a:solidFill>
                <a:latin typeface="Verdana"/>
              </a:rPr>
              <a:t>(By appointment with referral from Concentra Telemed medical clinician)</a:t>
            </a:r>
            <a:endParaRPr lang="en-US" sz="105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7891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0976580-B003-4C97-AB42-97221DE0A5CC}"/>
              </a:ext>
            </a:extLst>
          </p:cNvPr>
          <p:cNvGraphicFramePr/>
          <p:nvPr/>
        </p:nvGraphicFramePr>
        <p:xfrm>
          <a:off x="1489537" y="1745175"/>
          <a:ext cx="2898633" cy="2216599"/>
        </p:xfrm>
        <a:graphic>
          <a:graphicData uri="http://schemas.openxmlformats.org/drawingml/2006/chart">
            <c:chart xmlns:c="http://schemas.openxmlformats.org/drawingml/2006/chart" xmlns:r="http://schemas.openxmlformats.org/officeDocument/2006/relationships" r:id="rId3"/>
          </a:graphicData>
        </a:graphic>
      </p:graphicFrame>
      <p:sp>
        <p:nvSpPr>
          <p:cNvPr id="44" name="Slide Number Placeholder 1">
            <a:extLst>
              <a:ext uri="{FF2B5EF4-FFF2-40B4-BE49-F238E27FC236}">
                <a16:creationId xmlns:a16="http://schemas.microsoft.com/office/drawing/2014/main" id="{685E1B63-BB43-4084-962C-59436BAA8A8A}"/>
              </a:ext>
            </a:extLst>
          </p:cNvPr>
          <p:cNvSpPr>
            <a:spLocks noGrp="1"/>
          </p:cNvSpPr>
          <p:nvPr>
            <p:ph type="sldNum" sz="quarter" idx="14"/>
          </p:nvPr>
        </p:nvSpPr>
        <p:spPr/>
        <p:txBody>
          <a:bodyPr/>
          <a:lstStyle/>
          <a:p>
            <a:pPr defTabSz="514350">
              <a:defRPr/>
            </a:pPr>
            <a:fld id="{290567DB-3B83-254F-A049-1F4DF64DA552}" type="slidenum">
              <a:rPr lang="en-US">
                <a:solidFill>
                  <a:srgbClr val="404040">
                    <a:lumMod val="60000"/>
                    <a:lumOff val="40000"/>
                  </a:srgbClr>
                </a:solidFill>
              </a:rPr>
              <a:pPr defTabSz="514350">
                <a:defRPr/>
              </a:pPr>
              <a:t>12</a:t>
            </a:fld>
            <a:r>
              <a:rPr lang="en-US" dirty="0">
                <a:solidFill>
                  <a:srgbClr val="404040">
                    <a:lumMod val="60000"/>
                    <a:lumOff val="40000"/>
                  </a:srgbClr>
                </a:solidFill>
              </a:rPr>
              <a:t> </a:t>
            </a:r>
          </a:p>
        </p:txBody>
      </p:sp>
      <p:sp>
        <p:nvSpPr>
          <p:cNvPr id="43" name="Text Placeholder 42"/>
          <p:cNvSpPr>
            <a:spLocks noGrp="1"/>
          </p:cNvSpPr>
          <p:nvPr>
            <p:ph type="body" sz="quarter" idx="18"/>
          </p:nvPr>
        </p:nvSpPr>
        <p:spPr/>
        <p:txBody>
          <a:bodyPr/>
          <a:lstStyle/>
          <a:p>
            <a:r>
              <a:rPr lang="en-US" dirty="0"/>
              <a:t>*A higher number of COVID-19 cases increases the percentage of off-duty cases.</a:t>
            </a:r>
          </a:p>
          <a:p>
            <a:r>
              <a:rPr lang="en-US" dirty="0"/>
              <a:t>YTD Q3 2020</a:t>
            </a:r>
          </a:p>
        </p:txBody>
      </p:sp>
      <p:sp>
        <p:nvSpPr>
          <p:cNvPr id="3" name="Title 2">
            <a:extLst>
              <a:ext uri="{FF2B5EF4-FFF2-40B4-BE49-F238E27FC236}">
                <a16:creationId xmlns:a16="http://schemas.microsoft.com/office/drawing/2014/main" id="{26EBE5E4-A271-4D1C-9953-2825DB3AE687}"/>
              </a:ext>
            </a:extLst>
          </p:cNvPr>
          <p:cNvSpPr>
            <a:spLocks noGrp="1"/>
          </p:cNvSpPr>
          <p:nvPr>
            <p:ph type="title"/>
          </p:nvPr>
        </p:nvSpPr>
        <p:spPr/>
        <p:txBody>
          <a:bodyPr/>
          <a:lstStyle/>
          <a:p>
            <a:r>
              <a:rPr lang="en-US" dirty="0"/>
              <a:t>About Concentra Telemed:</a:t>
            </a:r>
          </a:p>
        </p:txBody>
      </p:sp>
      <p:sp>
        <p:nvSpPr>
          <p:cNvPr id="2" name="Text Placeholder 1">
            <a:extLst>
              <a:ext uri="{FF2B5EF4-FFF2-40B4-BE49-F238E27FC236}">
                <a16:creationId xmlns:a16="http://schemas.microsoft.com/office/drawing/2014/main" id="{3BB73F9C-AEB7-43CC-A0BA-E979A46AB640}"/>
              </a:ext>
            </a:extLst>
          </p:cNvPr>
          <p:cNvSpPr>
            <a:spLocks noGrp="1"/>
          </p:cNvSpPr>
          <p:nvPr>
            <p:ph type="body" sz="quarter" idx="19"/>
          </p:nvPr>
        </p:nvSpPr>
        <p:spPr/>
        <p:txBody>
          <a:bodyPr/>
          <a:lstStyle/>
          <a:p>
            <a:r>
              <a:rPr lang="en-US" dirty="0"/>
              <a:t>Focused on early and sustainable return to work</a:t>
            </a:r>
          </a:p>
        </p:txBody>
      </p:sp>
      <p:sp>
        <p:nvSpPr>
          <p:cNvPr id="94" name="TextBox 93">
            <a:extLst>
              <a:ext uri="{FF2B5EF4-FFF2-40B4-BE49-F238E27FC236}">
                <a16:creationId xmlns:a16="http://schemas.microsoft.com/office/drawing/2014/main" id="{23EEB5F0-90C3-4ADA-8707-37614BFECF9A}"/>
              </a:ext>
            </a:extLst>
          </p:cNvPr>
          <p:cNvSpPr txBox="1"/>
          <p:nvPr/>
        </p:nvSpPr>
        <p:spPr>
          <a:xfrm>
            <a:off x="1610591" y="1187431"/>
            <a:ext cx="2146571" cy="577081"/>
          </a:xfrm>
          <a:prstGeom prst="rect">
            <a:avLst/>
          </a:prstGeom>
          <a:noFill/>
        </p:spPr>
        <p:txBody>
          <a:bodyPr wrap="square" rtlCol="0" anchor="t">
            <a:spAutoFit/>
          </a:bodyPr>
          <a:lstStyle/>
          <a:p>
            <a:pPr defTabSz="514350">
              <a:defRPr/>
            </a:pPr>
            <a:r>
              <a:rPr lang="en-US" sz="1050" b="1" dirty="0">
                <a:solidFill>
                  <a:schemeClr val="bg1"/>
                </a:solidFill>
                <a:latin typeface="Verdana" panose="020B0604030504040204" pitchFamily="34" charset="0"/>
                <a:ea typeface="Verdana" panose="020B0604030504040204" pitchFamily="34" charset="0"/>
                <a:cs typeface="Verdana" panose="020B0604030504040204" pitchFamily="34" charset="0"/>
              </a:rPr>
              <a:t>Concentra Telemed Injury Volume and Distribution</a:t>
            </a:r>
          </a:p>
        </p:txBody>
      </p:sp>
      <p:grpSp>
        <p:nvGrpSpPr>
          <p:cNvPr id="30" name="Group 29">
            <a:extLst>
              <a:ext uri="{FF2B5EF4-FFF2-40B4-BE49-F238E27FC236}">
                <a16:creationId xmlns:a16="http://schemas.microsoft.com/office/drawing/2014/main" id="{D8D99CD4-74EB-4149-BA5B-9B4B9BD98E22}"/>
              </a:ext>
            </a:extLst>
          </p:cNvPr>
          <p:cNvGrpSpPr/>
          <p:nvPr/>
        </p:nvGrpSpPr>
        <p:grpSpPr>
          <a:xfrm>
            <a:off x="4514095" y="1651491"/>
            <a:ext cx="2305417" cy="370442"/>
            <a:chOff x="596174" y="1727131"/>
            <a:chExt cx="3073889" cy="493923"/>
          </a:xfrm>
        </p:grpSpPr>
        <p:sp>
          <p:nvSpPr>
            <p:cNvPr id="64" name="TextBox 63">
              <a:extLst>
                <a:ext uri="{FF2B5EF4-FFF2-40B4-BE49-F238E27FC236}">
                  <a16:creationId xmlns:a16="http://schemas.microsoft.com/office/drawing/2014/main" id="{1B1715FD-F559-4311-809C-E553D922E5F9}"/>
                </a:ext>
              </a:extLst>
            </p:cNvPr>
            <p:cNvSpPr txBox="1"/>
            <p:nvPr/>
          </p:nvSpPr>
          <p:spPr>
            <a:xfrm>
              <a:off x="596174" y="1727131"/>
              <a:ext cx="1737360" cy="415498"/>
            </a:xfrm>
            <a:prstGeom prst="rect">
              <a:avLst/>
            </a:prstGeom>
            <a:noFill/>
          </p:spPr>
          <p:txBody>
            <a:bodyPr wrap="square" rtlCol="0" anchor="t">
              <a:spAutoFit/>
            </a:bodyPr>
            <a:lstStyle/>
            <a:p>
              <a:pPr defTabSz="514350">
                <a:defRPr/>
              </a:pPr>
              <a:r>
                <a:rPr lang="en-US" sz="788" b="1" dirty="0">
                  <a:latin typeface="Verdana" panose="020B0604030504040204" pitchFamily="34" charset="0"/>
                  <a:ea typeface="Verdana" panose="020B0604030504040204" pitchFamily="34" charset="0"/>
                  <a:cs typeface="Verdana" panose="020B0604030504040204" pitchFamily="34" charset="0"/>
                </a:rPr>
                <a:t>Medical Utilization: </a:t>
              </a:r>
              <a:br>
                <a:rPr lang="en-US" sz="788" b="1" dirty="0">
                  <a:latin typeface="Verdana" panose="020B0604030504040204" pitchFamily="34" charset="0"/>
                  <a:ea typeface="Verdana" panose="020B0604030504040204" pitchFamily="34" charset="0"/>
                  <a:cs typeface="Verdana" panose="020B0604030504040204" pitchFamily="34" charset="0"/>
                </a:rPr>
              </a:br>
              <a:r>
                <a:rPr lang="en-US" sz="788" b="1" dirty="0">
                  <a:latin typeface="Verdana" panose="020B0604030504040204" pitchFamily="34" charset="0"/>
                  <a:ea typeface="Verdana" panose="020B0604030504040204" pitchFamily="34" charset="0"/>
                  <a:cs typeface="Verdana" panose="020B0604030504040204" pitchFamily="34" charset="0"/>
                </a:rPr>
                <a:t>Avg. MD Visits</a:t>
              </a:r>
            </a:p>
          </p:txBody>
        </p:sp>
        <p:grpSp>
          <p:nvGrpSpPr>
            <p:cNvPr id="23" name="Group 22">
              <a:extLst>
                <a:ext uri="{FF2B5EF4-FFF2-40B4-BE49-F238E27FC236}">
                  <a16:creationId xmlns:a16="http://schemas.microsoft.com/office/drawing/2014/main" id="{6C5E8131-6401-44B9-B34D-C40940BF69FE}"/>
                </a:ext>
              </a:extLst>
            </p:cNvPr>
            <p:cNvGrpSpPr/>
            <p:nvPr/>
          </p:nvGrpSpPr>
          <p:grpSpPr>
            <a:xfrm>
              <a:off x="2494018" y="1810288"/>
              <a:ext cx="1176045" cy="410766"/>
              <a:chOff x="2494018" y="1864354"/>
              <a:chExt cx="1176045" cy="410766"/>
            </a:xfrm>
          </p:grpSpPr>
          <p:pic>
            <p:nvPicPr>
              <p:cNvPr id="71" name="Picture 2" descr="Y:\MARKETING\MARKETING\CREATIVE SERVICE\Icon Library\CONCENTRA ICONS_2015_IN WORKS\PNG_one color\Orange\Concentra Icons 2015_Orange78.png">
                <a:extLst>
                  <a:ext uri="{FF2B5EF4-FFF2-40B4-BE49-F238E27FC236}">
                    <a16:creationId xmlns:a16="http://schemas.microsoft.com/office/drawing/2014/main" id="{B37F4801-4D74-46CF-B18F-010C9E5C46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4018" y="1864354"/>
                <a:ext cx="411600"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TextBox 94">
                <a:extLst>
                  <a:ext uri="{FF2B5EF4-FFF2-40B4-BE49-F238E27FC236}">
                    <a16:creationId xmlns:a16="http://schemas.microsoft.com/office/drawing/2014/main" id="{769D31C0-38A5-4F67-8B49-A54470C1F0C9}"/>
                  </a:ext>
                </a:extLst>
              </p:cNvPr>
              <p:cNvSpPr txBox="1"/>
              <p:nvPr/>
            </p:nvSpPr>
            <p:spPr>
              <a:xfrm>
                <a:off x="2946787" y="2035793"/>
                <a:ext cx="723276" cy="230832"/>
              </a:xfrm>
              <a:prstGeom prst="rect">
                <a:avLst/>
              </a:prstGeom>
              <a:noFill/>
            </p:spPr>
            <p:txBody>
              <a:bodyPr wrap="none" rtlCol="0">
                <a:spAutoFit/>
              </a:bodyPr>
              <a:lstStyle/>
              <a:p>
                <a:pPr algn="ctr" defTabSz="514350">
                  <a:spcAft>
                    <a:spcPts val="338"/>
                  </a:spcAft>
                  <a:defRPr/>
                </a:pPr>
                <a:r>
                  <a:rPr lang="en-US" sz="675" dirty="0">
                    <a:latin typeface="Verdana" panose="020B0604030504040204" pitchFamily="34" charset="0"/>
                    <a:ea typeface="Verdana" panose="020B0604030504040204" pitchFamily="34" charset="0"/>
                    <a:cs typeface="Verdana" panose="020B0604030504040204" pitchFamily="34" charset="0"/>
                  </a:rPr>
                  <a:t>2.0 Visits</a:t>
                </a:r>
              </a:p>
            </p:txBody>
          </p:sp>
        </p:grpSp>
      </p:grpSp>
      <p:grpSp>
        <p:nvGrpSpPr>
          <p:cNvPr id="31" name="Group 30">
            <a:extLst>
              <a:ext uri="{FF2B5EF4-FFF2-40B4-BE49-F238E27FC236}">
                <a16:creationId xmlns:a16="http://schemas.microsoft.com/office/drawing/2014/main" id="{2AB63236-3284-483E-A6DE-26D5EB15A4B4}"/>
              </a:ext>
            </a:extLst>
          </p:cNvPr>
          <p:cNvGrpSpPr/>
          <p:nvPr/>
        </p:nvGrpSpPr>
        <p:grpSpPr>
          <a:xfrm>
            <a:off x="4514095" y="2082463"/>
            <a:ext cx="2116663" cy="311624"/>
            <a:chOff x="596174" y="1173548"/>
            <a:chExt cx="2822217" cy="415498"/>
          </a:xfrm>
        </p:grpSpPr>
        <p:sp>
          <p:nvSpPr>
            <p:cNvPr id="76" name="TextBox 75">
              <a:extLst>
                <a:ext uri="{FF2B5EF4-FFF2-40B4-BE49-F238E27FC236}">
                  <a16:creationId xmlns:a16="http://schemas.microsoft.com/office/drawing/2014/main" id="{84049599-B4F0-4340-BC67-15456A2E0C50}"/>
                </a:ext>
              </a:extLst>
            </p:cNvPr>
            <p:cNvSpPr txBox="1"/>
            <p:nvPr/>
          </p:nvSpPr>
          <p:spPr>
            <a:xfrm>
              <a:off x="596174" y="1173548"/>
              <a:ext cx="1737360" cy="415498"/>
            </a:xfrm>
            <a:prstGeom prst="rect">
              <a:avLst/>
            </a:prstGeom>
            <a:noFill/>
          </p:spPr>
          <p:txBody>
            <a:bodyPr wrap="square" rtlCol="0" anchor="t">
              <a:spAutoFit/>
            </a:bodyPr>
            <a:lstStyle/>
            <a:p>
              <a:pPr defTabSz="514350">
                <a:defRPr/>
              </a:pPr>
              <a:r>
                <a:rPr lang="en-US" sz="788" b="1" dirty="0">
                  <a:latin typeface="Verdana" panose="020B0604030504040204" pitchFamily="34" charset="0"/>
                  <a:ea typeface="Verdana" panose="020B0604030504040204" pitchFamily="34" charset="0"/>
                  <a:cs typeface="Verdana" panose="020B0604030504040204" pitchFamily="34" charset="0"/>
                </a:rPr>
                <a:t>Average Case </a:t>
              </a:r>
              <a:br>
                <a:rPr lang="en-US" sz="788" b="1" dirty="0">
                  <a:latin typeface="Verdana" panose="020B0604030504040204" pitchFamily="34" charset="0"/>
                  <a:ea typeface="Verdana" panose="020B0604030504040204" pitchFamily="34" charset="0"/>
                  <a:cs typeface="Verdana" panose="020B0604030504040204" pitchFamily="34" charset="0"/>
                </a:rPr>
              </a:br>
              <a:r>
                <a:rPr lang="en-US" sz="788" b="1" dirty="0">
                  <a:latin typeface="Verdana" panose="020B0604030504040204" pitchFamily="34" charset="0"/>
                  <a:ea typeface="Verdana" panose="020B0604030504040204" pitchFamily="34" charset="0"/>
                  <a:cs typeface="Verdana" panose="020B0604030504040204" pitchFamily="34" charset="0"/>
                </a:rPr>
                <a:t>Duration (Days)</a:t>
              </a:r>
            </a:p>
          </p:txBody>
        </p:sp>
        <p:grpSp>
          <p:nvGrpSpPr>
            <p:cNvPr id="22" name="Group 21">
              <a:extLst>
                <a:ext uri="{FF2B5EF4-FFF2-40B4-BE49-F238E27FC236}">
                  <a16:creationId xmlns:a16="http://schemas.microsoft.com/office/drawing/2014/main" id="{621935A8-D10E-414C-A754-199DCBF0F8F8}"/>
                </a:ext>
              </a:extLst>
            </p:cNvPr>
            <p:cNvGrpSpPr/>
            <p:nvPr/>
          </p:nvGrpSpPr>
          <p:grpSpPr>
            <a:xfrm>
              <a:off x="2493840" y="1175914"/>
              <a:ext cx="924551" cy="410767"/>
              <a:chOff x="2493840" y="1206873"/>
              <a:chExt cx="924551" cy="410767"/>
            </a:xfrm>
          </p:grpSpPr>
          <p:sp>
            <p:nvSpPr>
              <p:cNvPr id="97" name="TextBox 96">
                <a:extLst>
                  <a:ext uri="{FF2B5EF4-FFF2-40B4-BE49-F238E27FC236}">
                    <a16:creationId xmlns:a16="http://schemas.microsoft.com/office/drawing/2014/main" id="{0B56E215-3CA7-4D03-A379-CA08E3BB82B6}"/>
                  </a:ext>
                </a:extLst>
              </p:cNvPr>
              <p:cNvSpPr txBox="1"/>
              <p:nvPr/>
            </p:nvSpPr>
            <p:spPr>
              <a:xfrm>
                <a:off x="2946787" y="1376000"/>
                <a:ext cx="471604" cy="230833"/>
              </a:xfrm>
              <a:prstGeom prst="rect">
                <a:avLst/>
              </a:prstGeom>
              <a:noFill/>
            </p:spPr>
            <p:txBody>
              <a:bodyPr wrap="none" rtlCol="0">
                <a:spAutoFit/>
              </a:bodyPr>
              <a:lstStyle/>
              <a:p>
                <a:pPr defTabSz="514350">
                  <a:spcAft>
                    <a:spcPts val="338"/>
                  </a:spcAft>
                  <a:defRPr/>
                </a:pPr>
                <a:r>
                  <a:rPr lang="en-US" sz="675" dirty="0">
                    <a:latin typeface="Verdana" panose="020B0604030504040204" pitchFamily="34" charset="0"/>
                    <a:ea typeface="Verdana" panose="020B0604030504040204" pitchFamily="34" charset="0"/>
                    <a:cs typeface="Verdana" panose="020B0604030504040204" pitchFamily="34" charset="0"/>
                  </a:rPr>
                  <a:t>Days</a:t>
                </a:r>
              </a:p>
            </p:txBody>
          </p:sp>
          <p:grpSp>
            <p:nvGrpSpPr>
              <p:cNvPr id="98" name="Group 97">
                <a:extLst>
                  <a:ext uri="{FF2B5EF4-FFF2-40B4-BE49-F238E27FC236}">
                    <a16:creationId xmlns:a16="http://schemas.microsoft.com/office/drawing/2014/main" id="{B9EEB59F-DE40-476B-9E19-18D681987ABA}"/>
                  </a:ext>
                </a:extLst>
              </p:cNvPr>
              <p:cNvGrpSpPr/>
              <p:nvPr/>
            </p:nvGrpSpPr>
            <p:grpSpPr>
              <a:xfrm>
                <a:off x="2493840" y="1206873"/>
                <a:ext cx="411956" cy="410767"/>
                <a:chOff x="699225" y="5040656"/>
                <a:chExt cx="549275" cy="547688"/>
              </a:xfrm>
            </p:grpSpPr>
            <p:pic>
              <p:nvPicPr>
                <p:cNvPr id="99" name="Picture 64" descr="Y:\MARKETING\MARKETING\CREATIVE SERVICE\Icon Library\CONCENTRA ICONS_2015_IN WORKS\PNG_one color\Orange\Concentra Icons 2015_Orange14.png">
                  <a:extLst>
                    <a:ext uri="{FF2B5EF4-FFF2-40B4-BE49-F238E27FC236}">
                      <a16:creationId xmlns:a16="http://schemas.microsoft.com/office/drawing/2014/main" id="{FCFA14F6-F615-456F-9D2D-B82B24246D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225" y="5040656"/>
                  <a:ext cx="5492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Rectangle 99">
                  <a:extLst>
                    <a:ext uri="{FF2B5EF4-FFF2-40B4-BE49-F238E27FC236}">
                      <a16:creationId xmlns:a16="http://schemas.microsoft.com/office/drawing/2014/main" id="{200068D0-B3D6-405F-AB9A-36FCB01BA38F}"/>
                    </a:ext>
                  </a:extLst>
                </p:cNvPr>
                <p:cNvSpPr/>
                <p:nvPr/>
              </p:nvSpPr>
              <p:spPr>
                <a:xfrm>
                  <a:off x="737687" y="5314500"/>
                  <a:ext cx="472350" cy="211096"/>
                </a:xfrm>
                <a:prstGeom prst="rect">
                  <a:avLst/>
                </a:prstGeom>
                <a:solidFill>
                  <a:schemeClr val="tx2"/>
                </a:solidFill>
                <a:ln cap="rnd">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r>
                    <a:rPr lang="en-US" sz="675" dirty="0">
                      <a:solidFill>
                        <a:srgbClr val="FFFFFF"/>
                      </a:solidFill>
                      <a:latin typeface="Verdana"/>
                    </a:rPr>
                    <a:t>8</a:t>
                  </a:r>
                </a:p>
              </p:txBody>
            </p:sp>
          </p:grpSp>
        </p:grpSp>
      </p:grpSp>
      <p:grpSp>
        <p:nvGrpSpPr>
          <p:cNvPr id="28" name="Group 27">
            <a:extLst>
              <a:ext uri="{FF2B5EF4-FFF2-40B4-BE49-F238E27FC236}">
                <a16:creationId xmlns:a16="http://schemas.microsoft.com/office/drawing/2014/main" id="{34521FBF-91FA-4657-A8A1-0AD63C23ED19}"/>
              </a:ext>
            </a:extLst>
          </p:cNvPr>
          <p:cNvGrpSpPr/>
          <p:nvPr/>
        </p:nvGrpSpPr>
        <p:grpSpPr>
          <a:xfrm>
            <a:off x="4514095" y="3472297"/>
            <a:ext cx="2907739" cy="302247"/>
            <a:chOff x="596174" y="3295018"/>
            <a:chExt cx="3876985" cy="402996"/>
          </a:xfrm>
        </p:grpSpPr>
        <p:sp>
          <p:nvSpPr>
            <p:cNvPr id="35" name="TextBox 34">
              <a:extLst>
                <a:ext uri="{FF2B5EF4-FFF2-40B4-BE49-F238E27FC236}">
                  <a16:creationId xmlns:a16="http://schemas.microsoft.com/office/drawing/2014/main" id="{1F72714F-083D-4900-B940-C8EDF985B0CE}"/>
                </a:ext>
              </a:extLst>
            </p:cNvPr>
            <p:cNvSpPr txBox="1"/>
            <p:nvPr/>
          </p:nvSpPr>
          <p:spPr>
            <a:xfrm>
              <a:off x="596174" y="3369558"/>
              <a:ext cx="1737360" cy="253916"/>
            </a:xfrm>
            <a:prstGeom prst="rect">
              <a:avLst/>
            </a:prstGeom>
            <a:noFill/>
          </p:spPr>
          <p:txBody>
            <a:bodyPr wrap="square" rtlCol="0" anchor="t">
              <a:spAutoFit/>
            </a:bodyPr>
            <a:lstStyle/>
            <a:p>
              <a:pPr defTabSz="514350">
                <a:defRPr/>
              </a:pPr>
              <a:r>
                <a:rPr lang="en-US" sz="788" b="1" dirty="0">
                  <a:latin typeface="Verdana" panose="020B0604030504040204" pitchFamily="34" charset="0"/>
                  <a:ea typeface="Verdana" panose="020B0604030504040204" pitchFamily="34" charset="0"/>
                  <a:cs typeface="Verdana" panose="020B0604030504040204" pitchFamily="34" charset="0"/>
                </a:rPr>
                <a:t>Patient Resource</a:t>
              </a:r>
              <a:endParaRPr lang="en-US" sz="675" b="1" dirty="0">
                <a:latin typeface="Verdana" panose="020B0604030504040204" pitchFamily="34" charset="0"/>
                <a:ea typeface="Verdana" panose="020B0604030504040204" pitchFamily="34" charset="0"/>
                <a:cs typeface="Verdana" panose="020B0604030504040204" pitchFamily="34" charset="0"/>
              </a:endParaRPr>
            </a:p>
          </p:txBody>
        </p:sp>
        <p:grpSp>
          <p:nvGrpSpPr>
            <p:cNvPr id="25" name="Group 24">
              <a:extLst>
                <a:ext uri="{FF2B5EF4-FFF2-40B4-BE49-F238E27FC236}">
                  <a16:creationId xmlns:a16="http://schemas.microsoft.com/office/drawing/2014/main" id="{A93455C9-7E69-423F-A12A-3D5958F0AEAA}"/>
                </a:ext>
              </a:extLst>
            </p:cNvPr>
            <p:cNvGrpSpPr/>
            <p:nvPr/>
          </p:nvGrpSpPr>
          <p:grpSpPr>
            <a:xfrm>
              <a:off x="2547418" y="3295018"/>
              <a:ext cx="1925741" cy="402996"/>
              <a:chOff x="2547418" y="3304514"/>
              <a:chExt cx="1925741" cy="402996"/>
            </a:xfrm>
          </p:grpSpPr>
          <p:sp>
            <p:nvSpPr>
              <p:cNvPr id="5" name="Rectangle 4">
                <a:extLst>
                  <a:ext uri="{FF2B5EF4-FFF2-40B4-BE49-F238E27FC236}">
                    <a16:creationId xmlns:a16="http://schemas.microsoft.com/office/drawing/2014/main" id="{7101EF8F-A306-4089-905C-2EEBC9065FB2}"/>
                  </a:ext>
                </a:extLst>
              </p:cNvPr>
              <p:cNvSpPr/>
              <p:nvPr/>
            </p:nvSpPr>
            <p:spPr>
              <a:xfrm>
                <a:off x="2946787" y="3304514"/>
                <a:ext cx="1526372" cy="369332"/>
              </a:xfrm>
              <a:prstGeom prst="rect">
                <a:avLst/>
              </a:prstGeom>
            </p:spPr>
            <p:txBody>
              <a:bodyPr wrap="square">
                <a:spAutoFit/>
              </a:bodyPr>
              <a:lstStyle/>
              <a:p>
                <a:r>
                  <a:rPr lang="en-US" sz="675" dirty="0">
                    <a:latin typeface="+mj-lt"/>
                    <a:ea typeface="Times New Roman" panose="02020603050405020304" pitchFamily="18" charset="0"/>
                  </a:rPr>
                  <a:t>85% using mobile 15% using computer </a:t>
                </a:r>
                <a:endParaRPr lang="en-US" sz="675" dirty="0">
                  <a:latin typeface="+mj-lt"/>
                </a:endParaRPr>
              </a:p>
            </p:txBody>
          </p:sp>
          <p:pic>
            <p:nvPicPr>
              <p:cNvPr id="39" name="Graphic 38">
                <a:extLst>
                  <a:ext uri="{FF2B5EF4-FFF2-40B4-BE49-F238E27FC236}">
                    <a16:creationId xmlns:a16="http://schemas.microsoft.com/office/drawing/2014/main" id="{2DBA2D0D-F45A-4A8F-A58D-3397370FFCD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47418" y="3307460"/>
                <a:ext cx="304800" cy="400050"/>
              </a:xfrm>
              <a:prstGeom prst="rect">
                <a:avLst/>
              </a:prstGeom>
            </p:spPr>
          </p:pic>
        </p:grpSp>
      </p:grpSp>
      <p:grpSp>
        <p:nvGrpSpPr>
          <p:cNvPr id="32" name="Group 31">
            <a:extLst>
              <a:ext uri="{FF2B5EF4-FFF2-40B4-BE49-F238E27FC236}">
                <a16:creationId xmlns:a16="http://schemas.microsoft.com/office/drawing/2014/main" id="{5CE69BBE-83B7-4B21-855C-1CEC7F579B67}"/>
              </a:ext>
            </a:extLst>
          </p:cNvPr>
          <p:cNvGrpSpPr/>
          <p:nvPr/>
        </p:nvGrpSpPr>
        <p:grpSpPr>
          <a:xfrm>
            <a:off x="4512028" y="3847336"/>
            <a:ext cx="2564514" cy="520544"/>
            <a:chOff x="596174" y="2443792"/>
            <a:chExt cx="3419352" cy="694059"/>
          </a:xfrm>
        </p:grpSpPr>
        <p:grpSp>
          <p:nvGrpSpPr>
            <p:cNvPr id="29" name="Group 28">
              <a:extLst>
                <a:ext uri="{FF2B5EF4-FFF2-40B4-BE49-F238E27FC236}">
                  <a16:creationId xmlns:a16="http://schemas.microsoft.com/office/drawing/2014/main" id="{8531E167-FF46-4C79-BA02-CA1558E69829}"/>
                </a:ext>
              </a:extLst>
            </p:cNvPr>
            <p:cNvGrpSpPr/>
            <p:nvPr/>
          </p:nvGrpSpPr>
          <p:grpSpPr>
            <a:xfrm>
              <a:off x="596174" y="2478693"/>
              <a:ext cx="3419352" cy="659158"/>
              <a:chOff x="596174" y="2478693"/>
              <a:chExt cx="3419352" cy="659158"/>
            </a:xfrm>
          </p:grpSpPr>
          <p:sp>
            <p:nvSpPr>
              <p:cNvPr id="10" name="TextBox 9">
                <a:extLst>
                  <a:ext uri="{FF2B5EF4-FFF2-40B4-BE49-F238E27FC236}">
                    <a16:creationId xmlns:a16="http://schemas.microsoft.com/office/drawing/2014/main" id="{E583B6D9-3CDD-4F49-ADFB-FC0917764FEF}"/>
                  </a:ext>
                </a:extLst>
              </p:cNvPr>
              <p:cNvSpPr txBox="1"/>
              <p:nvPr/>
            </p:nvSpPr>
            <p:spPr>
              <a:xfrm>
                <a:off x="596174" y="2558204"/>
                <a:ext cx="1552028" cy="500137"/>
              </a:xfrm>
              <a:prstGeom prst="rect">
                <a:avLst/>
              </a:prstGeom>
              <a:noFill/>
            </p:spPr>
            <p:txBody>
              <a:bodyPr wrap="none" rtlCol="0" anchor="t">
                <a:spAutoFit/>
              </a:bodyPr>
              <a:lstStyle/>
              <a:p>
                <a:pPr defTabSz="514350">
                  <a:defRPr/>
                </a:pPr>
                <a:r>
                  <a:rPr lang="en-US" sz="788" b="1" dirty="0">
                    <a:latin typeface="Verdana" panose="020B0604030504040204" pitchFamily="34" charset="0"/>
                    <a:ea typeface="Verdana" panose="020B0604030504040204" pitchFamily="34" charset="0"/>
                    <a:cs typeface="Verdana" panose="020B0604030504040204" pitchFamily="34" charset="0"/>
                  </a:rPr>
                  <a:t>Satisfaction Rates</a:t>
                </a:r>
                <a:br>
                  <a:rPr lang="en-US" sz="788" b="1" dirty="0">
                    <a:latin typeface="Verdana" panose="020B0604030504040204" pitchFamily="34" charset="0"/>
                    <a:ea typeface="Verdana" panose="020B0604030504040204" pitchFamily="34" charset="0"/>
                    <a:cs typeface="Verdana" panose="020B0604030504040204" pitchFamily="34" charset="0"/>
                  </a:rPr>
                </a:br>
                <a:r>
                  <a:rPr lang="en-US" sz="600" dirty="0">
                    <a:latin typeface="Verdana" panose="020B0604030504040204" pitchFamily="34" charset="0"/>
                    <a:ea typeface="Verdana" panose="020B0604030504040204" pitchFamily="34" charset="0"/>
                    <a:cs typeface="Verdana" panose="020B0604030504040204" pitchFamily="34" charset="0"/>
                  </a:rPr>
                  <a:t>20,548 surveys</a:t>
                </a:r>
                <a:br>
                  <a:rPr lang="en-US" sz="600" dirty="0">
                    <a:latin typeface="Verdana" panose="020B0604030504040204" pitchFamily="34" charset="0"/>
                    <a:ea typeface="Verdana" panose="020B0604030504040204" pitchFamily="34" charset="0"/>
                    <a:cs typeface="Verdana" panose="020B0604030504040204" pitchFamily="34" charset="0"/>
                  </a:rPr>
                </a:br>
                <a:r>
                  <a:rPr lang="en-US" sz="600" dirty="0">
                    <a:latin typeface="Verdana" panose="020B0604030504040204" pitchFamily="34" charset="0"/>
                    <a:ea typeface="Verdana" panose="020B0604030504040204" pitchFamily="34" charset="0"/>
                    <a:cs typeface="Verdana" panose="020B0604030504040204" pitchFamily="34" charset="0"/>
                  </a:rPr>
                  <a:t>38% responded</a:t>
                </a:r>
                <a:endParaRPr lang="en-US" sz="788" b="1" dirty="0">
                  <a:latin typeface="Verdana" panose="020B0604030504040204" pitchFamily="34" charset="0"/>
                  <a:ea typeface="Verdana" panose="020B0604030504040204" pitchFamily="34" charset="0"/>
                  <a:cs typeface="Verdana" panose="020B0604030504040204" pitchFamily="34" charset="0"/>
                </a:endParaRPr>
              </a:p>
            </p:txBody>
          </p:sp>
          <p:grpSp>
            <p:nvGrpSpPr>
              <p:cNvPr id="24" name="Group 23">
                <a:extLst>
                  <a:ext uri="{FF2B5EF4-FFF2-40B4-BE49-F238E27FC236}">
                    <a16:creationId xmlns:a16="http://schemas.microsoft.com/office/drawing/2014/main" id="{7ECC1324-E944-4CF0-8BB7-9CDE538FFBCA}"/>
                  </a:ext>
                </a:extLst>
              </p:cNvPr>
              <p:cNvGrpSpPr/>
              <p:nvPr/>
            </p:nvGrpSpPr>
            <p:grpSpPr>
              <a:xfrm>
                <a:off x="2441283" y="2478693"/>
                <a:ext cx="1574243" cy="659158"/>
                <a:chOff x="2441283" y="2506464"/>
                <a:chExt cx="1574243" cy="659158"/>
              </a:xfrm>
            </p:grpSpPr>
            <p:sp>
              <p:nvSpPr>
                <p:cNvPr id="4" name="TextBox 3"/>
                <p:cNvSpPr txBox="1"/>
                <p:nvPr/>
              </p:nvSpPr>
              <p:spPr>
                <a:xfrm>
                  <a:off x="2441283" y="2796290"/>
                  <a:ext cx="1574243" cy="369332"/>
                </a:xfrm>
                <a:prstGeom prst="rect">
                  <a:avLst/>
                </a:prstGeom>
                <a:noFill/>
              </p:spPr>
              <p:txBody>
                <a:bodyPr wrap="square" rtlCol="0">
                  <a:spAutoFit/>
                </a:bodyPr>
                <a:lstStyle/>
                <a:p>
                  <a:pPr defTabSz="514350">
                    <a:defRPr/>
                  </a:pPr>
                  <a:r>
                    <a:rPr lang="en-US" sz="675" dirty="0">
                      <a:latin typeface="Verdana" panose="020B0604030504040204" pitchFamily="34" charset="0"/>
                      <a:ea typeface="Verdana" panose="020B0604030504040204" pitchFamily="34" charset="0"/>
                      <a:cs typeface="Verdana" panose="020B0604030504040204" pitchFamily="34" charset="0"/>
                    </a:rPr>
                    <a:t>4.6 out of 5 </a:t>
                  </a:r>
                  <a:br>
                    <a:rPr lang="en-US" sz="675" dirty="0">
                      <a:latin typeface="Verdana" panose="020B0604030504040204" pitchFamily="34" charset="0"/>
                      <a:ea typeface="Verdana" panose="020B0604030504040204" pitchFamily="34" charset="0"/>
                      <a:cs typeface="Verdana" panose="020B0604030504040204" pitchFamily="34" charset="0"/>
                    </a:rPr>
                  </a:br>
                  <a:r>
                    <a:rPr lang="en-US" sz="675" dirty="0">
                      <a:latin typeface="Verdana" panose="020B0604030504040204" pitchFamily="34" charset="0"/>
                      <a:ea typeface="Verdana" panose="020B0604030504040204" pitchFamily="34" charset="0"/>
                      <a:cs typeface="Verdana" panose="020B0604030504040204" pitchFamily="34" charset="0"/>
                    </a:rPr>
                    <a:t>average rating </a:t>
                  </a:r>
                </a:p>
              </p:txBody>
            </p:sp>
            <p:grpSp>
              <p:nvGrpSpPr>
                <p:cNvPr id="63" name="Group 62">
                  <a:extLst>
                    <a:ext uri="{FF2B5EF4-FFF2-40B4-BE49-F238E27FC236}">
                      <a16:creationId xmlns:a16="http://schemas.microsoft.com/office/drawing/2014/main" id="{644CDA76-28F5-48B5-BE2E-4E79D3FA5428}"/>
                    </a:ext>
                  </a:extLst>
                </p:cNvPr>
                <p:cNvGrpSpPr/>
                <p:nvPr/>
              </p:nvGrpSpPr>
              <p:grpSpPr>
                <a:xfrm>
                  <a:off x="2493840" y="2506464"/>
                  <a:ext cx="1469128" cy="275109"/>
                  <a:chOff x="8126375" y="5390266"/>
                  <a:chExt cx="2230806" cy="417743"/>
                </a:xfrm>
              </p:grpSpPr>
              <p:sp>
                <p:nvSpPr>
                  <p:cNvPr id="65" name="Star: 5 Points 64">
                    <a:extLst>
                      <a:ext uri="{FF2B5EF4-FFF2-40B4-BE49-F238E27FC236}">
                        <a16:creationId xmlns:a16="http://schemas.microsoft.com/office/drawing/2014/main" id="{8ED021D0-0760-45D8-9335-97F7E209392E}"/>
                      </a:ext>
                    </a:extLst>
                  </p:cNvPr>
                  <p:cNvSpPr/>
                  <p:nvPr/>
                </p:nvSpPr>
                <p:spPr>
                  <a:xfrm>
                    <a:off x="8126375" y="5390266"/>
                    <a:ext cx="417744" cy="417743"/>
                  </a:xfrm>
                  <a:prstGeom prst="star5">
                    <a:avLst/>
                  </a:prstGeom>
                  <a:solidFill>
                    <a:schemeClr val="tx2"/>
                  </a:solidFill>
                  <a:ln cap="rnd">
                    <a:solidFill>
                      <a:schemeClr val="tx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endParaRPr lang="en-US" sz="1200">
                      <a:solidFill>
                        <a:schemeClr val="tx1"/>
                      </a:solidFill>
                      <a:latin typeface="Verdana"/>
                    </a:endParaRPr>
                  </a:p>
                </p:txBody>
              </p:sp>
              <p:sp>
                <p:nvSpPr>
                  <p:cNvPr id="66" name="Star: 5 Points 65">
                    <a:extLst>
                      <a:ext uri="{FF2B5EF4-FFF2-40B4-BE49-F238E27FC236}">
                        <a16:creationId xmlns:a16="http://schemas.microsoft.com/office/drawing/2014/main" id="{C7236811-5114-4CB0-84E8-4462256D9D6C}"/>
                      </a:ext>
                    </a:extLst>
                  </p:cNvPr>
                  <p:cNvSpPr/>
                  <p:nvPr/>
                </p:nvSpPr>
                <p:spPr>
                  <a:xfrm>
                    <a:off x="8579642" y="5390266"/>
                    <a:ext cx="417742" cy="417743"/>
                  </a:xfrm>
                  <a:prstGeom prst="star5">
                    <a:avLst/>
                  </a:prstGeom>
                  <a:solidFill>
                    <a:schemeClr val="tx2"/>
                  </a:solidFill>
                  <a:ln cap="rnd">
                    <a:solidFill>
                      <a:schemeClr val="tx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endParaRPr lang="en-US" sz="1200">
                      <a:solidFill>
                        <a:schemeClr val="tx1"/>
                      </a:solidFill>
                      <a:latin typeface="Verdana"/>
                    </a:endParaRPr>
                  </a:p>
                </p:txBody>
              </p:sp>
              <p:sp>
                <p:nvSpPr>
                  <p:cNvPr id="67" name="Star: 5 Points 66">
                    <a:extLst>
                      <a:ext uri="{FF2B5EF4-FFF2-40B4-BE49-F238E27FC236}">
                        <a16:creationId xmlns:a16="http://schemas.microsoft.com/office/drawing/2014/main" id="{5AEF4567-ED01-4E89-9241-CC9A7334DA78}"/>
                      </a:ext>
                    </a:extLst>
                  </p:cNvPr>
                  <p:cNvSpPr/>
                  <p:nvPr/>
                </p:nvSpPr>
                <p:spPr>
                  <a:xfrm>
                    <a:off x="9032908" y="5390266"/>
                    <a:ext cx="417744" cy="417743"/>
                  </a:xfrm>
                  <a:prstGeom prst="star5">
                    <a:avLst/>
                  </a:prstGeom>
                  <a:solidFill>
                    <a:schemeClr val="tx2"/>
                  </a:solidFill>
                  <a:ln cap="rnd">
                    <a:solidFill>
                      <a:schemeClr val="tx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endParaRPr lang="en-US" sz="1200" dirty="0">
                      <a:solidFill>
                        <a:schemeClr val="tx1"/>
                      </a:solidFill>
                      <a:latin typeface="Verdana"/>
                    </a:endParaRPr>
                  </a:p>
                </p:txBody>
              </p:sp>
              <p:sp>
                <p:nvSpPr>
                  <p:cNvPr id="68" name="Star: 5 Points 67">
                    <a:extLst>
                      <a:ext uri="{FF2B5EF4-FFF2-40B4-BE49-F238E27FC236}">
                        <a16:creationId xmlns:a16="http://schemas.microsoft.com/office/drawing/2014/main" id="{46509C0B-6272-403B-9417-B8164EEE8FE1}"/>
                      </a:ext>
                    </a:extLst>
                  </p:cNvPr>
                  <p:cNvSpPr/>
                  <p:nvPr/>
                </p:nvSpPr>
                <p:spPr>
                  <a:xfrm>
                    <a:off x="9486173" y="5390266"/>
                    <a:ext cx="417744" cy="417743"/>
                  </a:xfrm>
                  <a:prstGeom prst="star5">
                    <a:avLst/>
                  </a:prstGeom>
                  <a:solidFill>
                    <a:schemeClr val="tx2"/>
                  </a:solidFill>
                  <a:ln cap="rnd">
                    <a:solidFill>
                      <a:schemeClr val="tx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endParaRPr lang="en-US" sz="1200">
                      <a:solidFill>
                        <a:schemeClr val="tx1"/>
                      </a:solidFill>
                      <a:latin typeface="Verdana"/>
                    </a:endParaRPr>
                  </a:p>
                </p:txBody>
              </p:sp>
              <p:sp>
                <p:nvSpPr>
                  <p:cNvPr id="69" name="Star: 5 Points 68">
                    <a:extLst>
                      <a:ext uri="{FF2B5EF4-FFF2-40B4-BE49-F238E27FC236}">
                        <a16:creationId xmlns:a16="http://schemas.microsoft.com/office/drawing/2014/main" id="{AAD629F3-611C-4417-8C84-13F45191E7B1}"/>
                      </a:ext>
                    </a:extLst>
                  </p:cNvPr>
                  <p:cNvSpPr/>
                  <p:nvPr/>
                </p:nvSpPr>
                <p:spPr>
                  <a:xfrm>
                    <a:off x="9939437" y="5390266"/>
                    <a:ext cx="417744" cy="417743"/>
                  </a:xfrm>
                  <a:prstGeom prst="star5">
                    <a:avLst/>
                  </a:prstGeom>
                  <a:noFill/>
                  <a:ln cap="rnd">
                    <a:solidFill>
                      <a:schemeClr val="tx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endParaRPr lang="en-US" sz="1200">
                      <a:solidFill>
                        <a:schemeClr val="tx1"/>
                      </a:solidFill>
                      <a:latin typeface="Verdana"/>
                    </a:endParaRPr>
                  </a:p>
                </p:txBody>
              </p:sp>
            </p:grpSp>
          </p:grpSp>
        </p:grpSp>
        <p:pic>
          <p:nvPicPr>
            <p:cNvPr id="15" name="Picture 14">
              <a:extLst>
                <a:ext uri="{FF2B5EF4-FFF2-40B4-BE49-F238E27FC236}">
                  <a16:creationId xmlns:a16="http://schemas.microsoft.com/office/drawing/2014/main" id="{BDD8AD16-FE97-445A-BEA5-0FC296C1FEAC}"/>
                </a:ext>
              </a:extLst>
            </p:cNvPr>
            <p:cNvPicPr>
              <a:picLocks noChangeAspect="1"/>
            </p:cNvPicPr>
            <p:nvPr/>
          </p:nvPicPr>
          <p:blipFill rotWithShape="1">
            <a:blip r:embed="rId8"/>
            <a:srcRect r="32806"/>
            <a:stretch/>
          </p:blipFill>
          <p:spPr>
            <a:xfrm>
              <a:off x="3661794" y="2443792"/>
              <a:ext cx="221211" cy="317019"/>
            </a:xfrm>
            <a:prstGeom prst="rect">
              <a:avLst/>
            </a:prstGeom>
          </p:spPr>
        </p:pic>
      </p:grpSp>
      <p:grpSp>
        <p:nvGrpSpPr>
          <p:cNvPr id="27" name="Group 26">
            <a:extLst>
              <a:ext uri="{FF2B5EF4-FFF2-40B4-BE49-F238E27FC236}">
                <a16:creationId xmlns:a16="http://schemas.microsoft.com/office/drawing/2014/main" id="{99A65F40-711D-4CDC-A39A-79A4455545C9}"/>
              </a:ext>
            </a:extLst>
          </p:cNvPr>
          <p:cNvGrpSpPr/>
          <p:nvPr/>
        </p:nvGrpSpPr>
        <p:grpSpPr>
          <a:xfrm>
            <a:off x="4514094" y="2427770"/>
            <a:ext cx="2943642" cy="528235"/>
            <a:chOff x="596174" y="3678330"/>
            <a:chExt cx="3924856" cy="704313"/>
          </a:xfrm>
        </p:grpSpPr>
        <p:sp>
          <p:nvSpPr>
            <p:cNvPr id="42" name="TextBox 41">
              <a:extLst>
                <a:ext uri="{FF2B5EF4-FFF2-40B4-BE49-F238E27FC236}">
                  <a16:creationId xmlns:a16="http://schemas.microsoft.com/office/drawing/2014/main" id="{FF03B814-16B1-49ED-B85E-B864735B6A02}"/>
                </a:ext>
              </a:extLst>
            </p:cNvPr>
            <p:cNvSpPr txBox="1"/>
            <p:nvPr/>
          </p:nvSpPr>
          <p:spPr>
            <a:xfrm>
              <a:off x="596174" y="3741946"/>
              <a:ext cx="1737360" cy="577081"/>
            </a:xfrm>
            <a:prstGeom prst="rect">
              <a:avLst/>
            </a:prstGeom>
            <a:noFill/>
          </p:spPr>
          <p:txBody>
            <a:bodyPr wrap="square" rtlCol="0" anchor="t">
              <a:spAutoFit/>
            </a:bodyPr>
            <a:lstStyle/>
            <a:p>
              <a:pPr defTabSz="514350">
                <a:defRPr/>
              </a:pPr>
              <a:r>
                <a:rPr lang="en-US" sz="788" b="1" dirty="0">
                  <a:latin typeface="Verdana" panose="020B0604030504040204" pitchFamily="34" charset="0"/>
                  <a:ea typeface="Verdana" panose="020B0604030504040204" pitchFamily="34" charset="0"/>
                  <a:cs typeface="Verdana" panose="020B0604030504040204" pitchFamily="34" charset="0"/>
                </a:rPr>
                <a:t>Percentage of Cases Recommended for Return to Work</a:t>
              </a:r>
            </a:p>
          </p:txBody>
        </p:sp>
        <p:grpSp>
          <p:nvGrpSpPr>
            <p:cNvPr id="26" name="Group 25">
              <a:extLst>
                <a:ext uri="{FF2B5EF4-FFF2-40B4-BE49-F238E27FC236}">
                  <a16:creationId xmlns:a16="http://schemas.microsoft.com/office/drawing/2014/main" id="{84C263B2-2346-44DA-A018-1BA9A50AF774}"/>
                </a:ext>
              </a:extLst>
            </p:cNvPr>
            <p:cNvGrpSpPr/>
            <p:nvPr/>
          </p:nvGrpSpPr>
          <p:grpSpPr>
            <a:xfrm>
              <a:off x="2006947" y="3678330"/>
              <a:ext cx="2514083" cy="704313"/>
              <a:chOff x="2006947" y="3678330"/>
              <a:chExt cx="2514083" cy="704313"/>
            </a:xfrm>
          </p:grpSpPr>
          <p:graphicFrame>
            <p:nvGraphicFramePr>
              <p:cNvPr id="9" name="Chart 8">
                <a:extLst>
                  <a:ext uri="{FF2B5EF4-FFF2-40B4-BE49-F238E27FC236}">
                    <a16:creationId xmlns:a16="http://schemas.microsoft.com/office/drawing/2014/main" id="{BEA36D0E-AFE7-4441-A8B3-A761E64F04F1}"/>
                  </a:ext>
                </a:extLst>
              </p:cNvPr>
              <p:cNvGraphicFramePr/>
              <p:nvPr/>
            </p:nvGraphicFramePr>
            <p:xfrm>
              <a:off x="2006947" y="3678330"/>
              <a:ext cx="1404721" cy="704313"/>
            </p:xfrm>
            <a:graphic>
              <a:graphicData uri="http://schemas.openxmlformats.org/drawingml/2006/chart">
                <c:chart xmlns:c="http://schemas.openxmlformats.org/drawingml/2006/chart" xmlns:r="http://schemas.openxmlformats.org/officeDocument/2006/relationships" r:id="rId9"/>
              </a:graphicData>
            </a:graphic>
          </p:graphicFrame>
          <p:sp>
            <p:nvSpPr>
              <p:cNvPr id="48" name="TextBox 47">
                <a:extLst>
                  <a:ext uri="{FF2B5EF4-FFF2-40B4-BE49-F238E27FC236}">
                    <a16:creationId xmlns:a16="http://schemas.microsoft.com/office/drawing/2014/main" id="{F75DB798-BBEF-4C26-8DA3-D35C82D547A5}"/>
                  </a:ext>
                </a:extLst>
              </p:cNvPr>
              <p:cNvSpPr txBox="1"/>
              <p:nvPr/>
            </p:nvSpPr>
            <p:spPr>
              <a:xfrm>
                <a:off x="2946787" y="3978687"/>
                <a:ext cx="1574243" cy="230832"/>
              </a:xfrm>
              <a:prstGeom prst="rect">
                <a:avLst/>
              </a:prstGeom>
              <a:noFill/>
            </p:spPr>
            <p:txBody>
              <a:bodyPr wrap="square" rtlCol="0">
                <a:spAutoFit/>
              </a:bodyPr>
              <a:lstStyle/>
              <a:p>
                <a:pPr defTabSz="514350">
                  <a:defRPr/>
                </a:pPr>
                <a:r>
                  <a:rPr lang="en-US" sz="675" dirty="0">
                    <a:latin typeface="Verdana" panose="020B0604030504040204" pitchFamily="34" charset="0"/>
                    <a:ea typeface="Verdana" panose="020B0604030504040204" pitchFamily="34" charset="0"/>
                    <a:cs typeface="Verdana" panose="020B0604030504040204" pitchFamily="34" charset="0"/>
                  </a:rPr>
                  <a:t>83%*</a:t>
                </a:r>
              </a:p>
            </p:txBody>
          </p:sp>
        </p:grpSp>
      </p:grpSp>
      <p:sp>
        <p:nvSpPr>
          <p:cNvPr id="36" name="TextBox 35">
            <a:extLst>
              <a:ext uri="{FF2B5EF4-FFF2-40B4-BE49-F238E27FC236}">
                <a16:creationId xmlns:a16="http://schemas.microsoft.com/office/drawing/2014/main" id="{A40241C2-BD23-430E-9965-6F0E0DEA7D4A}"/>
              </a:ext>
            </a:extLst>
          </p:cNvPr>
          <p:cNvSpPr txBox="1"/>
          <p:nvPr/>
        </p:nvSpPr>
        <p:spPr>
          <a:xfrm>
            <a:off x="4512028" y="1187250"/>
            <a:ext cx="1941878" cy="415498"/>
          </a:xfrm>
          <a:prstGeom prst="rect">
            <a:avLst/>
          </a:prstGeom>
          <a:noFill/>
        </p:spPr>
        <p:txBody>
          <a:bodyPr wrap="square" rtlCol="0">
            <a:spAutoFit/>
          </a:bodyPr>
          <a:lstStyle/>
          <a:p>
            <a:pPr>
              <a:spcAft>
                <a:spcPts val="450"/>
              </a:spcAft>
            </a:pPr>
            <a:r>
              <a:rPr lang="en-US" sz="1050" b="1" dirty="0">
                <a:solidFill>
                  <a:schemeClr val="bg1"/>
                </a:solidFill>
                <a:latin typeface="Verdana" panose="020B0604030504040204" pitchFamily="34" charset="0"/>
                <a:ea typeface="Verdana" panose="020B0604030504040204" pitchFamily="34" charset="0"/>
                <a:cs typeface="Verdana" panose="020B0604030504040204" pitchFamily="34" charset="0"/>
              </a:rPr>
              <a:t>Leading-edge outcomes</a:t>
            </a:r>
          </a:p>
        </p:txBody>
      </p:sp>
      <p:sp>
        <p:nvSpPr>
          <p:cNvPr id="57" name="TextBox 56">
            <a:extLst>
              <a:ext uri="{FF2B5EF4-FFF2-40B4-BE49-F238E27FC236}">
                <a16:creationId xmlns:a16="http://schemas.microsoft.com/office/drawing/2014/main" id="{D98047D6-A3C0-4719-B2DD-7F8114334ACF}"/>
              </a:ext>
            </a:extLst>
          </p:cNvPr>
          <p:cNvSpPr txBox="1"/>
          <p:nvPr/>
        </p:nvSpPr>
        <p:spPr>
          <a:xfrm>
            <a:off x="4495717" y="3126342"/>
            <a:ext cx="2800286" cy="415498"/>
          </a:xfrm>
          <a:prstGeom prst="rect">
            <a:avLst/>
          </a:prstGeom>
          <a:noFill/>
        </p:spPr>
        <p:txBody>
          <a:bodyPr wrap="square" rtlCol="0">
            <a:spAutoFit/>
          </a:bodyPr>
          <a:lstStyle/>
          <a:p>
            <a:pPr>
              <a:spcAft>
                <a:spcPts val="450"/>
              </a:spcAft>
            </a:pPr>
            <a:r>
              <a:rPr lang="en-US" sz="1050" b="1" dirty="0">
                <a:solidFill>
                  <a:schemeClr val="bg1"/>
                </a:solidFill>
                <a:latin typeface="Verdana" panose="020B0604030504040204" pitchFamily="34" charset="0"/>
                <a:ea typeface="Verdana" panose="020B0604030504040204" pitchFamily="34" charset="0"/>
                <a:cs typeface="Verdana" panose="020B0604030504040204" pitchFamily="34" charset="0"/>
              </a:rPr>
              <a:t>Top-tier utilization and satisfaction</a:t>
            </a:r>
          </a:p>
        </p:txBody>
      </p:sp>
    </p:spTree>
    <p:extLst>
      <p:ext uri="{BB962C8B-B14F-4D97-AF65-F5344CB8AC3E}">
        <p14:creationId xmlns:p14="http://schemas.microsoft.com/office/powerpoint/2010/main" val="3007071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ChangeAspect="1"/>
          </p:cNvPicPr>
          <p:nvPr/>
        </p:nvPicPr>
        <p:blipFill>
          <a:blip r:embed="rId3"/>
          <a:stretch>
            <a:fillRect/>
          </a:stretch>
        </p:blipFill>
        <p:spPr>
          <a:xfrm>
            <a:off x="2284269" y="1343199"/>
            <a:ext cx="1377557" cy="2131122"/>
          </a:xfrm>
          <a:prstGeom prst="rect">
            <a:avLst/>
          </a:prstGeom>
          <a:ln>
            <a:solidFill>
              <a:schemeClr val="tx1">
                <a:lumMod val="40000"/>
                <a:lumOff val="60000"/>
              </a:schemeClr>
            </a:solidFill>
          </a:ln>
        </p:spPr>
      </p:pic>
      <p:sp>
        <p:nvSpPr>
          <p:cNvPr id="5" name="Slide Number Placeholder 4"/>
          <p:cNvSpPr>
            <a:spLocks noGrp="1"/>
          </p:cNvSpPr>
          <p:nvPr>
            <p:ph type="sldNum" sz="quarter" idx="14"/>
          </p:nvPr>
        </p:nvSpPr>
        <p:spPr/>
        <p:txBody>
          <a:bodyPr/>
          <a:lstStyle/>
          <a:p>
            <a:pPr defTabSz="685800">
              <a:defRPr/>
            </a:pPr>
            <a:fld id="{290567DB-3B83-254F-A049-1F4DF64DA552}" type="slidenum">
              <a:rPr lang="en-US">
                <a:solidFill>
                  <a:srgbClr val="404040">
                    <a:lumMod val="60000"/>
                    <a:lumOff val="40000"/>
                  </a:srgbClr>
                </a:solidFill>
              </a:rPr>
              <a:pPr defTabSz="685800">
                <a:defRPr/>
              </a:pPr>
              <a:t>13</a:t>
            </a:fld>
            <a:r>
              <a:rPr lang="en-US">
                <a:solidFill>
                  <a:srgbClr val="404040">
                    <a:lumMod val="60000"/>
                    <a:lumOff val="40000"/>
                  </a:srgbClr>
                </a:solidFill>
              </a:rPr>
              <a:t> </a:t>
            </a:r>
            <a:endParaRPr lang="en-US" dirty="0">
              <a:solidFill>
                <a:srgbClr val="404040">
                  <a:lumMod val="60000"/>
                  <a:lumOff val="40000"/>
                </a:srgbClr>
              </a:solidFill>
            </a:endParaRPr>
          </a:p>
        </p:txBody>
      </p:sp>
      <p:sp>
        <p:nvSpPr>
          <p:cNvPr id="2" name="Text Placeholder 1">
            <a:extLst>
              <a:ext uri="{FF2B5EF4-FFF2-40B4-BE49-F238E27FC236}">
                <a16:creationId xmlns:a16="http://schemas.microsoft.com/office/drawing/2014/main" id="{157417E4-41F7-44A3-8D8D-070DB40BB86B}"/>
              </a:ext>
            </a:extLst>
          </p:cNvPr>
          <p:cNvSpPr>
            <a:spLocks noGrp="1"/>
          </p:cNvSpPr>
          <p:nvPr>
            <p:ph type="body" sz="quarter" idx="18"/>
          </p:nvPr>
        </p:nvSpPr>
        <p:spPr/>
        <p:txBody>
          <a:bodyPr/>
          <a:lstStyle/>
          <a:p>
            <a:r>
              <a:rPr lang="en-US" dirty="0"/>
              <a:t>Engage your employees with educational videos and materials</a:t>
            </a:r>
          </a:p>
        </p:txBody>
      </p:sp>
      <p:sp>
        <p:nvSpPr>
          <p:cNvPr id="4" name="Title 3"/>
          <p:cNvSpPr>
            <a:spLocks noGrp="1"/>
          </p:cNvSpPr>
          <p:nvPr>
            <p:ph type="title"/>
          </p:nvPr>
        </p:nvSpPr>
        <p:spPr/>
        <p:txBody>
          <a:bodyPr/>
          <a:lstStyle/>
          <a:p>
            <a:r>
              <a:rPr lang="en-US" dirty="0"/>
              <a:t>Getting Started:</a:t>
            </a:r>
          </a:p>
        </p:txBody>
      </p:sp>
      <p:sp>
        <p:nvSpPr>
          <p:cNvPr id="3" name="Text Placeholder 2">
            <a:extLst>
              <a:ext uri="{FF2B5EF4-FFF2-40B4-BE49-F238E27FC236}">
                <a16:creationId xmlns:a16="http://schemas.microsoft.com/office/drawing/2014/main" id="{CB28C840-F1E2-4EF8-A84A-9D343AE24A2E}"/>
              </a:ext>
            </a:extLst>
          </p:cNvPr>
          <p:cNvSpPr>
            <a:spLocks noGrp="1"/>
          </p:cNvSpPr>
          <p:nvPr>
            <p:ph type="body" sz="quarter" idx="19"/>
          </p:nvPr>
        </p:nvSpPr>
        <p:spPr/>
        <p:txBody>
          <a:bodyPr/>
          <a:lstStyle/>
          <a:p>
            <a:r>
              <a:rPr lang="en-US" dirty="0"/>
              <a:t>Engage your employees with educational videos and materials</a:t>
            </a:r>
          </a:p>
        </p:txBody>
      </p:sp>
      <p:pic>
        <p:nvPicPr>
          <p:cNvPr id="9" name="Picture 8"/>
          <p:cNvPicPr>
            <a:picLocks noChangeAspect="1"/>
          </p:cNvPicPr>
          <p:nvPr/>
        </p:nvPicPr>
        <p:blipFill>
          <a:blip r:embed="rId4"/>
          <a:stretch>
            <a:fillRect/>
          </a:stretch>
        </p:blipFill>
        <p:spPr>
          <a:xfrm>
            <a:off x="603642" y="1422739"/>
            <a:ext cx="1565369" cy="2348882"/>
          </a:xfrm>
          <a:prstGeom prst="rect">
            <a:avLst/>
          </a:prstGeom>
          <a:ln>
            <a:solidFill>
              <a:schemeClr val="tx1">
                <a:lumMod val="40000"/>
                <a:lumOff val="60000"/>
              </a:schemeClr>
            </a:solidFill>
          </a:ln>
        </p:spPr>
      </p:pic>
      <p:pic>
        <p:nvPicPr>
          <p:cNvPr id="11" name="Picture 10"/>
          <p:cNvPicPr>
            <a:picLocks noChangeAspect="1"/>
          </p:cNvPicPr>
          <p:nvPr/>
        </p:nvPicPr>
        <p:blipFill>
          <a:blip r:embed="rId5"/>
          <a:stretch>
            <a:fillRect/>
          </a:stretch>
        </p:blipFill>
        <p:spPr>
          <a:xfrm>
            <a:off x="1265926" y="2015930"/>
            <a:ext cx="1432928" cy="1870251"/>
          </a:xfrm>
          <a:prstGeom prst="rect">
            <a:avLst/>
          </a:prstGeom>
          <a:ln>
            <a:solidFill>
              <a:schemeClr val="tx1">
                <a:lumMod val="40000"/>
                <a:lumOff val="60000"/>
              </a:schemeClr>
            </a:solidFill>
          </a:ln>
        </p:spPr>
      </p:pic>
      <p:pic>
        <p:nvPicPr>
          <p:cNvPr id="10" name="Picture 9"/>
          <p:cNvPicPr>
            <a:picLocks noChangeAspect="1"/>
          </p:cNvPicPr>
          <p:nvPr/>
        </p:nvPicPr>
        <p:blipFill>
          <a:blip r:embed="rId6"/>
          <a:stretch>
            <a:fillRect/>
          </a:stretch>
        </p:blipFill>
        <p:spPr>
          <a:xfrm>
            <a:off x="2117157" y="2396829"/>
            <a:ext cx="1428276" cy="1865599"/>
          </a:xfrm>
          <a:prstGeom prst="rect">
            <a:avLst/>
          </a:prstGeom>
          <a:ln>
            <a:solidFill>
              <a:schemeClr val="tx1">
                <a:lumMod val="40000"/>
                <a:lumOff val="60000"/>
              </a:schemeClr>
            </a:solidFill>
          </a:ln>
        </p:spPr>
      </p:pic>
      <p:sp>
        <p:nvSpPr>
          <p:cNvPr id="16" name="Content Placeholder 1">
            <a:extLst>
              <a:ext uri="{FF2B5EF4-FFF2-40B4-BE49-F238E27FC236}">
                <a16:creationId xmlns:a16="http://schemas.microsoft.com/office/drawing/2014/main" id="{6C6FEB1C-20D4-4B3B-AA1C-FC1A0BE2A5A0}"/>
              </a:ext>
            </a:extLst>
          </p:cNvPr>
          <p:cNvSpPr txBox="1">
            <a:spLocks/>
          </p:cNvSpPr>
          <p:nvPr/>
        </p:nvSpPr>
        <p:spPr bwMode="auto">
          <a:xfrm>
            <a:off x="4020207" y="1262350"/>
            <a:ext cx="4496732" cy="318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34290" rIns="68580" bIns="34290" numCol="1" anchor="t" anchorCtr="0" compatLnSpc="1">
            <a:prstTxWarp prst="textNoShape">
              <a:avLst/>
            </a:prstTxWarp>
          </a:bodyPr>
          <a:lstStyle>
            <a:lvl1pPr marL="342900" indent="-342900" algn="l" defTabSz="457200" rtl="0" eaLnBrk="0" fontAlgn="base" hangingPunct="0">
              <a:spcBef>
                <a:spcPct val="20000"/>
              </a:spcBef>
              <a:spcAft>
                <a:spcPct val="0"/>
              </a:spcAft>
              <a:defRPr sz="600" b="0" i="0" kern="1200">
                <a:solidFill>
                  <a:schemeClr val="tx1">
                    <a:lumMod val="60000"/>
                    <a:lumOff val="40000"/>
                  </a:schemeClr>
                </a:solidFill>
                <a:latin typeface="Verdana"/>
                <a:ea typeface="ＭＳ Ｐゴシック" charset="0"/>
                <a:cs typeface="Verdana"/>
              </a:defRPr>
            </a:lvl1pPr>
            <a:lvl2pPr marL="742950" indent="-28575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2pPr>
            <a:lvl3pPr marL="1143000" indent="-22860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3pPr>
            <a:lvl4pPr marL="1600200" indent="-22860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4pPr>
            <a:lvl5pPr marL="2057400" indent="-22860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defTabSz="342900">
              <a:spcBef>
                <a:spcPts val="0"/>
              </a:spcBef>
              <a:spcAft>
                <a:spcPts val="600"/>
              </a:spcAft>
              <a:defRPr/>
            </a:pPr>
            <a:r>
              <a:rPr lang="en-US" sz="1400" b="1" dirty="0">
                <a:solidFill>
                  <a:srgbClr val="2E4D7E"/>
                </a:solidFill>
              </a:rPr>
              <a:t>Questions to consider</a:t>
            </a:r>
          </a:p>
          <a:p>
            <a:pPr marL="214313" indent="-214313" defTabSz="342900">
              <a:spcBef>
                <a:spcPts val="0"/>
              </a:spcBef>
              <a:spcAft>
                <a:spcPts val="600"/>
              </a:spcAft>
              <a:buFont typeface="Arial" panose="020B0604020202020204" pitchFamily="34" charset="0"/>
              <a:buChar char="•"/>
              <a:defRPr/>
            </a:pPr>
            <a:r>
              <a:rPr lang="en-US" sz="900" dirty="0">
                <a:solidFill>
                  <a:srgbClr val="404040"/>
                </a:solidFill>
              </a:rPr>
              <a:t>What is my plan to communicate this new service to my organization?</a:t>
            </a:r>
          </a:p>
          <a:p>
            <a:pPr marL="214313" indent="-214313" defTabSz="342900">
              <a:spcBef>
                <a:spcPts val="0"/>
              </a:spcBef>
              <a:spcAft>
                <a:spcPts val="600"/>
              </a:spcAft>
              <a:buFont typeface="Arial" panose="020B0604020202020204" pitchFamily="34" charset="0"/>
              <a:buChar char="•"/>
              <a:defRPr/>
            </a:pPr>
            <a:r>
              <a:rPr lang="en-US" sz="900" dirty="0">
                <a:solidFill>
                  <a:srgbClr val="404040"/>
                </a:solidFill>
              </a:rPr>
              <a:t>What device (i.e., smartphone, tablet, computer) will my employees use to access Concentra </a:t>
            </a:r>
            <a:r>
              <a:rPr lang="en-US" sz="900" dirty="0" err="1">
                <a:solidFill>
                  <a:srgbClr val="404040"/>
                </a:solidFill>
              </a:rPr>
              <a:t>Telemed</a:t>
            </a:r>
            <a:r>
              <a:rPr lang="en-US" sz="900" dirty="0">
                <a:solidFill>
                  <a:srgbClr val="404040"/>
                </a:solidFill>
              </a:rPr>
              <a:t>? </a:t>
            </a:r>
          </a:p>
          <a:p>
            <a:pPr marL="214313" indent="-214313" defTabSz="342900">
              <a:spcBef>
                <a:spcPts val="0"/>
              </a:spcBef>
              <a:spcAft>
                <a:spcPts val="600"/>
              </a:spcAft>
              <a:buFont typeface="Arial" panose="020B0604020202020204" pitchFamily="34" charset="0"/>
              <a:buChar char="•"/>
              <a:defRPr/>
            </a:pPr>
            <a:r>
              <a:rPr lang="en-US" sz="900" dirty="0">
                <a:solidFill>
                  <a:srgbClr val="404040"/>
                </a:solidFill>
              </a:rPr>
              <a:t>Where can my employees go for a private telemedicine visit? </a:t>
            </a:r>
          </a:p>
          <a:p>
            <a:pPr marL="214313" indent="-214313" defTabSz="342900">
              <a:spcBef>
                <a:spcPts val="0"/>
              </a:spcBef>
              <a:spcAft>
                <a:spcPts val="600"/>
              </a:spcAft>
              <a:buFont typeface="Arial" panose="020B0604020202020204" pitchFamily="34" charset="0"/>
              <a:buChar char="•"/>
              <a:defRPr/>
            </a:pPr>
            <a:r>
              <a:rPr lang="en-US" sz="900" dirty="0">
                <a:solidFill>
                  <a:srgbClr val="404040"/>
                </a:solidFill>
              </a:rPr>
              <a:t>Does my population have a working email address, and if not, how can they get one so they can receive care?</a:t>
            </a:r>
          </a:p>
          <a:p>
            <a:pPr marL="214313" indent="-214313" defTabSz="342900">
              <a:spcBef>
                <a:spcPts val="0"/>
              </a:spcBef>
              <a:spcAft>
                <a:spcPts val="600"/>
              </a:spcAft>
              <a:buFont typeface="Arial" panose="020B0604020202020204" pitchFamily="34" charset="0"/>
              <a:buChar char="•"/>
              <a:defRPr/>
            </a:pPr>
            <a:endParaRPr lang="en-US" sz="900" dirty="0">
              <a:solidFill>
                <a:srgbClr val="404040"/>
              </a:solidFill>
            </a:endParaRPr>
          </a:p>
          <a:p>
            <a:pPr marL="257175" indent="-257175" defTabSz="342900">
              <a:spcBef>
                <a:spcPts val="0"/>
              </a:spcBef>
              <a:spcAft>
                <a:spcPts val="600"/>
              </a:spcAft>
              <a:defRPr/>
            </a:pPr>
            <a:r>
              <a:rPr lang="en-US" sz="1400" b="1" dirty="0">
                <a:solidFill>
                  <a:srgbClr val="2E4D7E"/>
                </a:solidFill>
              </a:rPr>
              <a:t>Resources</a:t>
            </a:r>
          </a:p>
          <a:p>
            <a:pPr marL="216694" lvl="1" indent="-216694" defTabSz="342900">
              <a:spcBef>
                <a:spcPts val="0"/>
              </a:spcBef>
              <a:spcAft>
                <a:spcPts val="600"/>
              </a:spcAft>
              <a:buFont typeface="Arial" panose="020B0604020202020204" pitchFamily="34" charset="0"/>
              <a:buChar char="•"/>
              <a:defRPr/>
            </a:pPr>
            <a:r>
              <a:rPr lang="en-US" sz="900" dirty="0">
                <a:solidFill>
                  <a:srgbClr val="404040"/>
                </a:solidFill>
              </a:rPr>
              <a:t>Concentra </a:t>
            </a:r>
            <a:r>
              <a:rPr lang="en-US" sz="900" dirty="0" err="1">
                <a:solidFill>
                  <a:srgbClr val="404040"/>
                </a:solidFill>
              </a:rPr>
              <a:t>Telemed</a:t>
            </a:r>
            <a:r>
              <a:rPr lang="en-US" sz="900" dirty="0">
                <a:solidFill>
                  <a:srgbClr val="404040"/>
                </a:solidFill>
              </a:rPr>
              <a:t> demo video</a:t>
            </a:r>
          </a:p>
          <a:p>
            <a:pPr marL="216694" lvl="1" indent="-216694" defTabSz="342900">
              <a:spcBef>
                <a:spcPts val="0"/>
              </a:spcBef>
              <a:spcAft>
                <a:spcPts val="600"/>
              </a:spcAft>
              <a:buFont typeface="Arial" panose="020B0604020202020204" pitchFamily="34" charset="0"/>
              <a:buChar char="•"/>
              <a:defRPr/>
            </a:pPr>
            <a:r>
              <a:rPr lang="en-US" sz="900" dirty="0">
                <a:solidFill>
                  <a:srgbClr val="404040"/>
                </a:solidFill>
              </a:rPr>
              <a:t>Concentra </a:t>
            </a:r>
            <a:r>
              <a:rPr lang="en-US" sz="900" dirty="0" err="1">
                <a:solidFill>
                  <a:srgbClr val="404040"/>
                </a:solidFill>
              </a:rPr>
              <a:t>Telerehab</a:t>
            </a:r>
            <a:r>
              <a:rPr lang="en-US" sz="900" dirty="0">
                <a:solidFill>
                  <a:srgbClr val="404040"/>
                </a:solidFill>
              </a:rPr>
              <a:t> demo video</a:t>
            </a:r>
          </a:p>
          <a:p>
            <a:pPr marL="216694" lvl="1" indent="-216694" defTabSz="342900">
              <a:spcBef>
                <a:spcPts val="0"/>
              </a:spcBef>
              <a:spcAft>
                <a:spcPts val="600"/>
              </a:spcAft>
              <a:buFont typeface="Arial" panose="020B0604020202020204" pitchFamily="34" charset="0"/>
              <a:buChar char="•"/>
              <a:defRPr/>
            </a:pPr>
            <a:r>
              <a:rPr lang="en-US" sz="900" dirty="0">
                <a:solidFill>
                  <a:srgbClr val="404040"/>
                </a:solidFill>
              </a:rPr>
              <a:t>Telemedicine Starter Kit </a:t>
            </a:r>
          </a:p>
          <a:p>
            <a:pPr marL="216694" lvl="1" indent="-216694" defTabSz="342900">
              <a:spcBef>
                <a:spcPts val="0"/>
              </a:spcBef>
              <a:spcAft>
                <a:spcPts val="600"/>
              </a:spcAft>
              <a:buFont typeface="Arial" panose="020B0604020202020204" pitchFamily="34" charset="0"/>
              <a:buChar char="•"/>
              <a:defRPr/>
            </a:pPr>
            <a:r>
              <a:rPr lang="en-US" sz="900" dirty="0">
                <a:solidFill>
                  <a:srgbClr val="404040"/>
                </a:solidFill>
              </a:rPr>
              <a:t>General guidelines, FAQs</a:t>
            </a:r>
          </a:p>
          <a:p>
            <a:pPr marL="216694" lvl="1" indent="-216694" defTabSz="342900">
              <a:spcBef>
                <a:spcPts val="0"/>
              </a:spcBef>
              <a:spcAft>
                <a:spcPts val="600"/>
              </a:spcAft>
              <a:buFont typeface="Arial" panose="020B0604020202020204" pitchFamily="34" charset="0"/>
              <a:buChar char="•"/>
              <a:defRPr/>
            </a:pPr>
            <a:r>
              <a:rPr lang="en-US" sz="900" dirty="0">
                <a:solidFill>
                  <a:srgbClr val="404040"/>
                </a:solidFill>
              </a:rPr>
              <a:t>Step-by-step instructions for employees</a:t>
            </a:r>
          </a:p>
          <a:p>
            <a:pPr marL="0" lvl="1" indent="0" defTabSz="342900">
              <a:spcBef>
                <a:spcPts val="0"/>
              </a:spcBef>
              <a:spcAft>
                <a:spcPts val="600"/>
              </a:spcAft>
              <a:buNone/>
              <a:defRPr/>
            </a:pPr>
            <a:r>
              <a:rPr lang="en-US" sz="900" b="1" dirty="0">
                <a:solidFill>
                  <a:srgbClr val="F87E1A"/>
                </a:solidFill>
              </a:rPr>
              <a:t>Available at www.concentra.com/telemedicine</a:t>
            </a:r>
            <a:endParaRPr lang="en-US" sz="1200" b="1" dirty="0">
              <a:solidFill>
                <a:srgbClr val="2E4D7E"/>
              </a:solidFill>
            </a:endParaRPr>
          </a:p>
        </p:txBody>
      </p:sp>
    </p:spTree>
    <p:extLst>
      <p:ext uri="{BB962C8B-B14F-4D97-AF65-F5344CB8AC3E}">
        <p14:creationId xmlns:p14="http://schemas.microsoft.com/office/powerpoint/2010/main" val="1751071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pPr defTabSz="685800">
              <a:defRPr/>
            </a:pPr>
            <a:fld id="{290567DB-3B83-254F-A049-1F4DF64DA552}" type="slidenum">
              <a:rPr lang="en-US">
                <a:solidFill>
                  <a:srgbClr val="404040">
                    <a:lumMod val="60000"/>
                    <a:lumOff val="40000"/>
                  </a:srgbClr>
                </a:solidFill>
              </a:rPr>
              <a:pPr defTabSz="685800">
                <a:defRPr/>
              </a:pPr>
              <a:t>14</a:t>
            </a:fld>
            <a:r>
              <a:rPr lang="en-US">
                <a:solidFill>
                  <a:srgbClr val="404040">
                    <a:lumMod val="60000"/>
                    <a:lumOff val="40000"/>
                  </a:srgbClr>
                </a:solidFill>
              </a:rPr>
              <a:t> </a:t>
            </a:r>
            <a:endParaRPr lang="en-US" dirty="0">
              <a:solidFill>
                <a:srgbClr val="404040">
                  <a:lumMod val="60000"/>
                  <a:lumOff val="40000"/>
                </a:srgbClr>
              </a:solidFill>
            </a:endParaRPr>
          </a:p>
        </p:txBody>
      </p:sp>
      <p:sp>
        <p:nvSpPr>
          <p:cNvPr id="2" name="Text Placeholder 1">
            <a:extLst>
              <a:ext uri="{FF2B5EF4-FFF2-40B4-BE49-F238E27FC236}">
                <a16:creationId xmlns:a16="http://schemas.microsoft.com/office/drawing/2014/main" id="{157417E4-41F7-44A3-8D8D-070DB40BB86B}"/>
              </a:ext>
            </a:extLst>
          </p:cNvPr>
          <p:cNvSpPr>
            <a:spLocks noGrp="1"/>
          </p:cNvSpPr>
          <p:nvPr>
            <p:ph type="body" sz="quarter" idx="18"/>
          </p:nvPr>
        </p:nvSpPr>
        <p:spPr/>
        <p:txBody>
          <a:bodyPr/>
          <a:lstStyle/>
          <a:p>
            <a:endParaRPr lang="en-US" dirty="0"/>
          </a:p>
        </p:txBody>
      </p:sp>
      <p:sp>
        <p:nvSpPr>
          <p:cNvPr id="4" name="Title 3"/>
          <p:cNvSpPr>
            <a:spLocks noGrp="1"/>
          </p:cNvSpPr>
          <p:nvPr>
            <p:ph type="title"/>
          </p:nvPr>
        </p:nvSpPr>
        <p:spPr/>
        <p:txBody>
          <a:bodyPr/>
          <a:lstStyle/>
          <a:p>
            <a:r>
              <a:rPr lang="en-US" dirty="0"/>
              <a:t>Getting Started:</a:t>
            </a:r>
          </a:p>
        </p:txBody>
      </p:sp>
      <p:sp>
        <p:nvSpPr>
          <p:cNvPr id="3" name="Text Placeholder 2">
            <a:extLst>
              <a:ext uri="{FF2B5EF4-FFF2-40B4-BE49-F238E27FC236}">
                <a16:creationId xmlns:a16="http://schemas.microsoft.com/office/drawing/2014/main" id="{F9D4C730-1E2F-433C-9FCB-C31DFC0B2A56}"/>
              </a:ext>
            </a:extLst>
          </p:cNvPr>
          <p:cNvSpPr>
            <a:spLocks noGrp="1"/>
          </p:cNvSpPr>
          <p:nvPr>
            <p:ph type="body" sz="quarter" idx="19"/>
          </p:nvPr>
        </p:nvSpPr>
        <p:spPr/>
        <p:txBody>
          <a:bodyPr/>
          <a:lstStyle/>
          <a:p>
            <a:r>
              <a:rPr lang="en-US" dirty="0"/>
              <a:t>Your employees access care from anywhere, anytime</a:t>
            </a:r>
          </a:p>
        </p:txBody>
      </p:sp>
      <p:pic>
        <p:nvPicPr>
          <p:cNvPr id="13" name="Picture 12">
            <a:extLst>
              <a:ext uri="{FF2B5EF4-FFF2-40B4-BE49-F238E27FC236}">
                <a16:creationId xmlns:a16="http://schemas.microsoft.com/office/drawing/2014/main" id="{93809090-84F6-49C2-810B-C21C2EA68025}"/>
              </a:ext>
            </a:extLst>
          </p:cNvPr>
          <p:cNvPicPr>
            <a:picLocks noChangeAspect="1"/>
          </p:cNvPicPr>
          <p:nvPr/>
        </p:nvPicPr>
        <p:blipFill rotWithShape="1">
          <a:blip r:embed="rId3"/>
          <a:srcRect l="20894"/>
          <a:stretch/>
        </p:blipFill>
        <p:spPr>
          <a:xfrm>
            <a:off x="604367" y="1172390"/>
            <a:ext cx="2330753" cy="1417927"/>
          </a:xfrm>
          <a:prstGeom prst="rect">
            <a:avLst/>
          </a:prstGeom>
        </p:spPr>
      </p:pic>
      <p:pic>
        <p:nvPicPr>
          <p:cNvPr id="14" name="Picture 13">
            <a:extLst>
              <a:ext uri="{FF2B5EF4-FFF2-40B4-BE49-F238E27FC236}">
                <a16:creationId xmlns:a16="http://schemas.microsoft.com/office/drawing/2014/main" id="{0EE58AEB-617B-4DEA-AA7C-621A65B65C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6602" y="2738478"/>
            <a:ext cx="919805" cy="1632653"/>
          </a:xfrm>
          <a:prstGeom prst="rect">
            <a:avLst/>
          </a:prstGeom>
          <a:ln>
            <a:solidFill>
              <a:schemeClr val="tx1">
                <a:lumMod val="20000"/>
                <a:lumOff val="80000"/>
              </a:schemeClr>
            </a:solidFill>
          </a:ln>
        </p:spPr>
      </p:pic>
      <p:pic>
        <p:nvPicPr>
          <p:cNvPr id="15" name="Picture 14">
            <a:extLst>
              <a:ext uri="{FF2B5EF4-FFF2-40B4-BE49-F238E27FC236}">
                <a16:creationId xmlns:a16="http://schemas.microsoft.com/office/drawing/2014/main" id="{DBABD1AF-0617-4289-A83E-6175702870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221" y="2738479"/>
            <a:ext cx="880744" cy="1563318"/>
          </a:xfrm>
          <a:prstGeom prst="rect">
            <a:avLst/>
          </a:prstGeom>
          <a:ln>
            <a:solidFill>
              <a:schemeClr val="tx1">
                <a:lumMod val="20000"/>
                <a:lumOff val="80000"/>
              </a:schemeClr>
            </a:solidFill>
          </a:ln>
        </p:spPr>
      </p:pic>
      <p:sp>
        <p:nvSpPr>
          <p:cNvPr id="17" name="Arrow: Chevron 16">
            <a:extLst>
              <a:ext uri="{FF2B5EF4-FFF2-40B4-BE49-F238E27FC236}">
                <a16:creationId xmlns:a16="http://schemas.microsoft.com/office/drawing/2014/main" id="{F4C26F8D-678A-47C2-8B26-1C1A7193E07E}"/>
              </a:ext>
            </a:extLst>
          </p:cNvPr>
          <p:cNvSpPr/>
          <p:nvPr/>
        </p:nvSpPr>
        <p:spPr>
          <a:xfrm>
            <a:off x="1673716" y="3362618"/>
            <a:ext cx="216466" cy="371704"/>
          </a:xfrm>
          <a:prstGeom prst="chevron">
            <a:avLst>
              <a:gd name="adj" fmla="val 100000"/>
            </a:avLst>
          </a:prstGeom>
          <a:solidFill>
            <a:schemeClr val="tx1">
              <a:lumMod val="40000"/>
              <a:lumOff val="60000"/>
            </a:schemeClr>
          </a:solidFill>
          <a:ln cap="rnd">
            <a:solidFill>
              <a:schemeClr val="tx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a:solidFill>
                <a:srgbClr val="404040"/>
              </a:solidFill>
              <a:latin typeface="Verdana"/>
            </a:endParaRPr>
          </a:p>
        </p:txBody>
      </p:sp>
      <p:sp>
        <p:nvSpPr>
          <p:cNvPr id="18" name="Rectangle 17">
            <a:extLst>
              <a:ext uri="{FF2B5EF4-FFF2-40B4-BE49-F238E27FC236}">
                <a16:creationId xmlns:a16="http://schemas.microsoft.com/office/drawing/2014/main" id="{1BC7318B-1EB8-4D5E-8A1E-CE3FB349995D}"/>
              </a:ext>
            </a:extLst>
          </p:cNvPr>
          <p:cNvSpPr/>
          <p:nvPr/>
        </p:nvSpPr>
        <p:spPr>
          <a:xfrm>
            <a:off x="3176752" y="1155263"/>
            <a:ext cx="5340189" cy="3154710"/>
          </a:xfrm>
          <a:prstGeom prst="rect">
            <a:avLst/>
          </a:prstGeom>
        </p:spPr>
        <p:txBody>
          <a:bodyPr wrap="square">
            <a:spAutoFit/>
          </a:bodyPr>
          <a:lstStyle/>
          <a:p>
            <a:pPr marL="0" lvl="1" indent="0">
              <a:spcAft>
                <a:spcPts val="600"/>
              </a:spcAft>
              <a:buNone/>
            </a:pPr>
            <a:r>
              <a:rPr lang="en-US" sz="1400" b="1" dirty="0">
                <a:solidFill>
                  <a:schemeClr val="bg1"/>
                </a:solidFill>
              </a:rPr>
              <a:t>Tips for virtual visits:</a:t>
            </a:r>
          </a:p>
          <a:p>
            <a:pPr marL="228600" lvl="1" indent="-228600">
              <a:spcAft>
                <a:spcPts val="600"/>
              </a:spcAft>
              <a:buFont typeface="+mj-lt"/>
              <a:buAutoNum type="arabicPeriod"/>
            </a:pPr>
            <a:r>
              <a:rPr lang="en-US" sz="900" dirty="0">
                <a:ea typeface="Verdana" panose="020B0604030504040204" pitchFamily="34" charset="0"/>
                <a:cs typeface="Verdana" panose="020B0604030504040204" pitchFamily="34" charset="0"/>
              </a:rPr>
              <a:t>Employees need a quiet, private location for the visit. </a:t>
            </a:r>
          </a:p>
          <a:p>
            <a:pPr marL="228600" lvl="1" indent="-228600">
              <a:spcAft>
                <a:spcPts val="600"/>
              </a:spcAft>
              <a:buFont typeface="+mj-lt"/>
              <a:buAutoNum type="arabicPeriod"/>
            </a:pPr>
            <a:r>
              <a:rPr lang="en-US" sz="900" dirty="0">
                <a:ea typeface="Verdana" panose="020B0604030504040204" pitchFamily="34" charset="0"/>
                <a:cs typeface="Verdana" panose="020B0604030504040204" pitchFamily="34" charset="0"/>
              </a:rPr>
              <a:t>They will need a computer, smartphone, or mobile device with a webcam and microphone.</a:t>
            </a:r>
          </a:p>
          <a:p>
            <a:pPr marL="228600" lvl="1" indent="-228600">
              <a:spcAft>
                <a:spcPts val="600"/>
              </a:spcAft>
              <a:buFont typeface="+mj-lt"/>
              <a:buAutoNum type="arabicPeriod"/>
            </a:pPr>
            <a:r>
              <a:rPr lang="en-US" sz="900" dirty="0">
                <a:ea typeface="Verdana" panose="020B0604030504040204" pitchFamily="34" charset="0"/>
                <a:cs typeface="Verdana" panose="020B0604030504040204" pitchFamily="34" charset="0"/>
              </a:rPr>
              <a:t>An internet connection is required.</a:t>
            </a:r>
          </a:p>
          <a:p>
            <a:pPr marL="440531" lvl="2" indent="-228600">
              <a:spcAft>
                <a:spcPts val="600"/>
              </a:spcAft>
              <a:buFont typeface="Arial" panose="020B0604020202020204" pitchFamily="34" charset="0"/>
              <a:buChar char="•"/>
            </a:pPr>
            <a:r>
              <a:rPr lang="en-US" sz="900" dirty="0"/>
              <a:t>Desktop/laptop – </a:t>
            </a:r>
            <a:r>
              <a:rPr lang="en-US" sz="900" dirty="0">
                <a:hlinkClick r:id="rId6">
                  <a:extLst>
                    <a:ext uri="{A12FA001-AC4F-418D-AE19-62706E023703}">
                      <ahyp:hlinkClr xmlns:ahyp="http://schemas.microsoft.com/office/drawing/2018/hyperlinkcolor" xmlns="" val="tx"/>
                    </a:ext>
                  </a:extLst>
                </a:hlinkClick>
              </a:rPr>
              <a:t>www.concentratelemed.com</a:t>
            </a:r>
            <a:endParaRPr lang="en-US" sz="900" dirty="0"/>
          </a:p>
          <a:p>
            <a:pPr marL="440531" lvl="2" indent="-228600">
              <a:spcAft>
                <a:spcPts val="600"/>
              </a:spcAft>
              <a:buFont typeface="Arial" panose="020B0604020202020204" pitchFamily="34" charset="0"/>
              <a:buChar char="•"/>
            </a:pPr>
            <a:r>
              <a:rPr lang="en-US" sz="900" dirty="0"/>
              <a:t>Tablet/smartphone – Download the Concentra </a:t>
            </a:r>
            <a:r>
              <a:rPr lang="en-US" sz="900" dirty="0" err="1"/>
              <a:t>Telemed</a:t>
            </a:r>
            <a:r>
              <a:rPr lang="en-US" sz="900" dirty="0"/>
              <a:t> app via the Apple App Store or Google Play.</a:t>
            </a:r>
          </a:p>
          <a:p>
            <a:pPr marL="440531" lvl="2" indent="-228600">
              <a:spcAft>
                <a:spcPts val="600"/>
              </a:spcAft>
              <a:buFont typeface="Arial" panose="020B0604020202020204" pitchFamily="34" charset="0"/>
              <a:buChar char="•"/>
            </a:pPr>
            <a:r>
              <a:rPr lang="en-US" sz="900" dirty="0"/>
              <a:t>We recommend using Google Chrome for the best experience.</a:t>
            </a:r>
          </a:p>
          <a:p>
            <a:pPr marL="233363" lvl="1" indent="-228600">
              <a:spcAft>
                <a:spcPts val="600"/>
              </a:spcAft>
              <a:buFont typeface="+mj-lt"/>
              <a:buAutoNum type="arabicPeriod"/>
            </a:pPr>
            <a:r>
              <a:rPr lang="en-US" sz="900" dirty="0">
                <a:ea typeface="Verdana" panose="020B0604030504040204" pitchFamily="34" charset="0"/>
                <a:cs typeface="Verdana" panose="020B0604030504040204" pitchFamily="34" charset="0"/>
              </a:rPr>
              <a:t>Employees will need an active email address and create a password.</a:t>
            </a:r>
          </a:p>
          <a:p>
            <a:pPr marL="233363" lvl="1" indent="-228600">
              <a:spcAft>
                <a:spcPts val="600"/>
              </a:spcAft>
              <a:buFont typeface="+mj-lt"/>
              <a:buAutoNum type="arabicPeriod"/>
            </a:pPr>
            <a:r>
              <a:rPr lang="en-US" sz="900" dirty="0">
                <a:ea typeface="Verdana" panose="020B0604030504040204" pitchFamily="34" charset="0"/>
                <a:cs typeface="Verdana" panose="020B0604030504040204" pitchFamily="34" charset="0"/>
              </a:rPr>
              <a:t>When the visit starts, employees will present a</a:t>
            </a:r>
            <a:r>
              <a:rPr lang="en-US" sz="900" dirty="0"/>
              <a:t> valid photo ID or driver’s license. </a:t>
            </a:r>
          </a:p>
          <a:p>
            <a:pPr marL="4763" lvl="1">
              <a:spcAft>
                <a:spcPts val="600"/>
              </a:spcAft>
            </a:pPr>
            <a:endParaRPr lang="en-US" sz="900" dirty="0">
              <a:solidFill>
                <a:schemeClr val="bg1"/>
              </a:solidFill>
            </a:endParaRPr>
          </a:p>
          <a:p>
            <a:pPr marL="4763" lvl="1">
              <a:spcAft>
                <a:spcPts val="600"/>
              </a:spcAft>
            </a:pPr>
            <a:r>
              <a:rPr lang="en-US" sz="1400" b="1" dirty="0">
                <a:solidFill>
                  <a:schemeClr val="bg1"/>
                </a:solidFill>
              </a:rPr>
              <a:t>Support:</a:t>
            </a:r>
          </a:p>
          <a:p>
            <a:pPr marL="4763" lvl="1">
              <a:spcAft>
                <a:spcPts val="600"/>
              </a:spcAft>
            </a:pPr>
            <a:r>
              <a:rPr lang="en-US" sz="900" dirty="0"/>
              <a:t>Employers and employees can contact </a:t>
            </a:r>
            <a:r>
              <a:rPr lang="en-US" sz="900" dirty="0">
                <a:hlinkClick r:id="rId7"/>
              </a:rPr>
              <a:t>telemed@Concentra.com</a:t>
            </a:r>
            <a:r>
              <a:rPr lang="en-US" sz="900" dirty="0"/>
              <a:t> for technical support and to address any questions on care delivery, case process, etc. </a:t>
            </a:r>
            <a:endParaRPr lang="en-US" sz="1400" dirty="0"/>
          </a:p>
        </p:txBody>
      </p:sp>
    </p:spTree>
    <p:extLst>
      <p:ext uri="{BB962C8B-B14F-4D97-AF65-F5344CB8AC3E}">
        <p14:creationId xmlns:p14="http://schemas.microsoft.com/office/powerpoint/2010/main" val="988913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290567DB-3B83-254F-A049-1F4DF64DA552}" type="slidenum">
              <a:rPr lang="en-US"/>
              <a:pPr/>
              <a:t>2</a:t>
            </a:fld>
            <a:r>
              <a:rPr lang="en-US"/>
              <a:t> </a:t>
            </a:r>
            <a:endParaRPr lang="en-US" dirty="0"/>
          </a:p>
        </p:txBody>
      </p:sp>
      <p:sp>
        <p:nvSpPr>
          <p:cNvPr id="16" name="Text Placeholder 15">
            <a:extLst>
              <a:ext uri="{FF2B5EF4-FFF2-40B4-BE49-F238E27FC236}">
                <a16:creationId xmlns:a16="http://schemas.microsoft.com/office/drawing/2014/main" id="{454E6984-B157-479B-8901-26E9B80391ED}"/>
              </a:ext>
            </a:extLst>
          </p:cNvPr>
          <p:cNvSpPr>
            <a:spLocks noGrp="1"/>
          </p:cNvSpPr>
          <p:nvPr>
            <p:ph type="body" sz="quarter" idx="18"/>
          </p:nvPr>
        </p:nvSpPr>
        <p:spPr/>
        <p:txBody>
          <a:bodyPr/>
          <a:lstStyle/>
          <a:p>
            <a:endParaRPr lang="en-US"/>
          </a:p>
        </p:txBody>
      </p:sp>
      <p:sp>
        <p:nvSpPr>
          <p:cNvPr id="3" name="Title 2"/>
          <p:cNvSpPr>
            <a:spLocks noGrp="1"/>
          </p:cNvSpPr>
          <p:nvPr>
            <p:ph type="title"/>
          </p:nvPr>
        </p:nvSpPr>
        <p:spPr/>
        <p:txBody>
          <a:bodyPr/>
          <a:lstStyle/>
          <a:p>
            <a:r>
              <a:rPr lang="en-US" dirty="0"/>
              <a:t>Meet Concentra</a:t>
            </a:r>
          </a:p>
        </p:txBody>
      </p:sp>
      <p:sp>
        <p:nvSpPr>
          <p:cNvPr id="6" name="Text Placeholder 5">
            <a:extLst>
              <a:ext uri="{FF2B5EF4-FFF2-40B4-BE49-F238E27FC236}">
                <a16:creationId xmlns:a16="http://schemas.microsoft.com/office/drawing/2014/main" id="{C65C4976-DC88-4FAB-8FC6-3F86E88111E6}"/>
              </a:ext>
            </a:extLst>
          </p:cNvPr>
          <p:cNvSpPr>
            <a:spLocks noGrp="1"/>
          </p:cNvSpPr>
          <p:nvPr>
            <p:ph type="body" sz="quarter" idx="19"/>
          </p:nvPr>
        </p:nvSpPr>
        <p:spPr/>
        <p:txBody>
          <a:bodyPr/>
          <a:lstStyle/>
          <a:p>
            <a:r>
              <a:rPr lang="en-US" dirty="0"/>
              <a:t>Improving the health of America’s workforce, one patient at a time</a:t>
            </a:r>
          </a:p>
        </p:txBody>
      </p:sp>
      <p:sp>
        <p:nvSpPr>
          <p:cNvPr id="7" name="Rectangle 6"/>
          <p:cNvSpPr/>
          <p:nvPr/>
        </p:nvSpPr>
        <p:spPr>
          <a:xfrm>
            <a:off x="623455" y="1405671"/>
            <a:ext cx="4122716" cy="3031599"/>
          </a:xfrm>
          <a:prstGeom prst="rect">
            <a:avLst/>
          </a:prstGeom>
        </p:spPr>
        <p:txBody>
          <a:bodyPr wrap="square">
            <a:spAutoFit/>
          </a:bodyPr>
          <a:lstStyle/>
          <a:p>
            <a:pPr marL="128588" indent="-128588" defTabSz="685800">
              <a:spcAft>
                <a:spcPts val="600"/>
              </a:spcAft>
              <a:buFont typeface="Arial" panose="020B0604020202020204" pitchFamily="34" charset="0"/>
              <a:buChar char="•"/>
              <a:defRPr/>
            </a:pPr>
            <a:r>
              <a:rPr lang="en-US" sz="1200" dirty="0">
                <a:solidFill>
                  <a:srgbClr val="404040"/>
                </a:solidFill>
                <a:latin typeface="Verdana"/>
              </a:rPr>
              <a:t>40 years of experience in occupational medicine</a:t>
            </a:r>
          </a:p>
          <a:p>
            <a:pPr marL="128588" indent="-128588" defTabSz="685800">
              <a:spcAft>
                <a:spcPts val="600"/>
              </a:spcAft>
              <a:buFont typeface="Arial" panose="020B0604020202020204" pitchFamily="34" charset="0"/>
              <a:buChar char="•"/>
              <a:defRPr/>
            </a:pPr>
            <a:r>
              <a:rPr lang="en-US" sz="1200" dirty="0">
                <a:solidFill>
                  <a:srgbClr val="404040"/>
                </a:solidFill>
                <a:latin typeface="Verdana"/>
              </a:rPr>
              <a:t>1-in-5 work-related injuries seen nationwide</a:t>
            </a:r>
          </a:p>
          <a:p>
            <a:pPr marL="128588" indent="-128588" defTabSz="685800">
              <a:spcAft>
                <a:spcPts val="600"/>
              </a:spcAft>
              <a:buFont typeface="Arial" panose="020B0604020202020204" pitchFamily="34" charset="0"/>
              <a:buChar char="•"/>
              <a:defRPr/>
            </a:pPr>
            <a:r>
              <a:rPr lang="en-US" sz="1200" dirty="0">
                <a:solidFill>
                  <a:srgbClr val="404040"/>
                </a:solidFill>
                <a:latin typeface="Verdana"/>
              </a:rPr>
              <a:t>Treated approximately 800,000 injuries in our centers in 2019</a:t>
            </a:r>
          </a:p>
          <a:p>
            <a:pPr marL="128588" indent="-128588" defTabSz="685800">
              <a:spcAft>
                <a:spcPts val="600"/>
              </a:spcAft>
              <a:buFont typeface="Arial" panose="020B0604020202020204" pitchFamily="34" charset="0"/>
              <a:buChar char="•"/>
              <a:defRPr/>
            </a:pPr>
            <a:r>
              <a:rPr lang="en-US" sz="1200" dirty="0">
                <a:solidFill>
                  <a:srgbClr val="404040"/>
                </a:solidFill>
                <a:latin typeface="Verdana"/>
              </a:rPr>
              <a:t>95% of injured workers seen at Concentra are recommended for return-to-work</a:t>
            </a:r>
          </a:p>
          <a:p>
            <a:pPr marL="128588" indent="-128588" defTabSz="685800">
              <a:spcAft>
                <a:spcPts val="600"/>
              </a:spcAft>
              <a:buFont typeface="Arial" panose="020B0604020202020204" pitchFamily="34" charset="0"/>
              <a:buChar char="•"/>
              <a:defRPr/>
            </a:pPr>
            <a:r>
              <a:rPr lang="en-US" sz="1200" dirty="0">
                <a:solidFill>
                  <a:srgbClr val="404040"/>
                </a:solidFill>
                <a:latin typeface="Verdana"/>
              </a:rPr>
              <a:t>Return-to-work and active treatment philosophy</a:t>
            </a:r>
          </a:p>
          <a:p>
            <a:pPr marL="128588" indent="-128588" defTabSz="685800">
              <a:spcAft>
                <a:spcPts val="600"/>
              </a:spcAft>
              <a:buFont typeface="Arial" panose="020B0604020202020204" pitchFamily="34" charset="0"/>
              <a:buChar char="•"/>
              <a:defRPr/>
            </a:pPr>
            <a:r>
              <a:rPr lang="en-US" sz="1200" dirty="0">
                <a:solidFill>
                  <a:srgbClr val="404040"/>
                </a:solidFill>
                <a:latin typeface="Verdana"/>
              </a:rPr>
              <a:t>Data-driven focus on patient experience and medical outcomes</a:t>
            </a:r>
          </a:p>
          <a:p>
            <a:pPr marL="128588" indent="-128588" defTabSz="685800">
              <a:spcAft>
                <a:spcPts val="600"/>
              </a:spcAft>
              <a:buFont typeface="Arial" panose="020B0604020202020204" pitchFamily="34" charset="0"/>
              <a:buChar char="•"/>
              <a:defRPr/>
            </a:pPr>
            <a:r>
              <a:rPr lang="en-US" sz="1200" dirty="0">
                <a:solidFill>
                  <a:srgbClr val="404040"/>
                </a:solidFill>
                <a:latin typeface="Verdana"/>
              </a:rPr>
              <a:t>Complimentary transportation for follow-up injury visits in most states</a:t>
            </a:r>
          </a:p>
          <a:p>
            <a:pPr marL="128588" indent="-128588" defTabSz="685800">
              <a:spcAft>
                <a:spcPts val="600"/>
              </a:spcAft>
              <a:buFont typeface="Arial" panose="020B0604020202020204" pitchFamily="34" charset="0"/>
              <a:buChar char="•"/>
              <a:defRPr/>
            </a:pPr>
            <a:r>
              <a:rPr lang="en-US" sz="1200" dirty="0">
                <a:solidFill>
                  <a:srgbClr val="404040"/>
                </a:solidFill>
                <a:latin typeface="Verdana"/>
              </a:rPr>
              <a:t>Partners with 239,000+ employers nationwide, including 85% of the Fortune 500</a:t>
            </a:r>
          </a:p>
        </p:txBody>
      </p:sp>
      <p:sp>
        <p:nvSpPr>
          <p:cNvPr id="5" name="Rectangle 4">
            <a:extLst>
              <a:ext uri="{FF2B5EF4-FFF2-40B4-BE49-F238E27FC236}">
                <a16:creationId xmlns:a16="http://schemas.microsoft.com/office/drawing/2014/main" id="{B027865D-AD27-4F13-A8BC-82DD1A5A40F1}"/>
              </a:ext>
            </a:extLst>
          </p:cNvPr>
          <p:cNvSpPr/>
          <p:nvPr/>
        </p:nvSpPr>
        <p:spPr>
          <a:xfrm>
            <a:off x="4980286" y="3959527"/>
            <a:ext cx="3429000" cy="507831"/>
          </a:xfrm>
          <a:prstGeom prst="rect">
            <a:avLst/>
          </a:prstGeom>
        </p:spPr>
        <p:txBody>
          <a:bodyPr>
            <a:spAutoFit/>
          </a:bodyPr>
          <a:lstStyle/>
          <a:p>
            <a:pPr algn="ctr" defTabSz="685800">
              <a:spcAft>
                <a:spcPts val="450"/>
              </a:spcAft>
              <a:defRPr/>
            </a:pPr>
            <a:r>
              <a:rPr lang="en-US" sz="1350" dirty="0">
                <a:solidFill>
                  <a:srgbClr val="404040"/>
                </a:solidFill>
                <a:latin typeface="Verdana"/>
              </a:rPr>
              <a:t>More than </a:t>
            </a:r>
            <a:r>
              <a:rPr lang="en-US" sz="1350" b="1" dirty="0">
                <a:solidFill>
                  <a:srgbClr val="2E4D7E"/>
                </a:solidFill>
                <a:latin typeface="Verdana"/>
              </a:rPr>
              <a:t>520 medical centers </a:t>
            </a:r>
            <a:br>
              <a:rPr lang="en-US" sz="1350" dirty="0">
                <a:solidFill>
                  <a:srgbClr val="404040"/>
                </a:solidFill>
                <a:latin typeface="Verdana"/>
              </a:rPr>
            </a:br>
            <a:r>
              <a:rPr lang="en-US" sz="1350" dirty="0">
                <a:solidFill>
                  <a:srgbClr val="404040"/>
                </a:solidFill>
                <a:latin typeface="Verdana"/>
              </a:rPr>
              <a:t>and </a:t>
            </a:r>
            <a:r>
              <a:rPr lang="en-US" sz="1350" b="1" dirty="0">
                <a:solidFill>
                  <a:srgbClr val="F87E1A"/>
                </a:solidFill>
                <a:latin typeface="Verdana"/>
              </a:rPr>
              <a:t>120 onsite clinics</a:t>
            </a:r>
          </a:p>
        </p:txBody>
      </p:sp>
      <p:pic>
        <p:nvPicPr>
          <p:cNvPr id="8" name="Picture 7">
            <a:extLst>
              <a:ext uri="{FF2B5EF4-FFF2-40B4-BE49-F238E27FC236}">
                <a16:creationId xmlns:a16="http://schemas.microsoft.com/office/drawing/2014/main" id="{BB55A07E-B3D9-4540-B285-378F80377E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789" b="13595"/>
          <a:stretch/>
        </p:blipFill>
        <p:spPr>
          <a:xfrm>
            <a:off x="4980285" y="1226155"/>
            <a:ext cx="3545330" cy="2539038"/>
          </a:xfrm>
          <a:prstGeom prst="rect">
            <a:avLst/>
          </a:prstGeom>
        </p:spPr>
      </p:pic>
      <p:grpSp>
        <p:nvGrpSpPr>
          <p:cNvPr id="12" name="Group 11">
            <a:extLst>
              <a:ext uri="{FF2B5EF4-FFF2-40B4-BE49-F238E27FC236}">
                <a16:creationId xmlns:a16="http://schemas.microsoft.com/office/drawing/2014/main" id="{6E824A8E-63A6-4ACB-8AE7-919821009EE7}"/>
              </a:ext>
            </a:extLst>
          </p:cNvPr>
          <p:cNvGrpSpPr/>
          <p:nvPr/>
        </p:nvGrpSpPr>
        <p:grpSpPr>
          <a:xfrm>
            <a:off x="6982625" y="3394928"/>
            <a:ext cx="817736" cy="341119"/>
            <a:chOff x="2919415" y="5621036"/>
            <a:chExt cx="1090314" cy="454825"/>
          </a:xfrm>
        </p:grpSpPr>
        <p:sp>
          <p:nvSpPr>
            <p:cNvPr id="9" name="Oval 8">
              <a:extLst>
                <a:ext uri="{FF2B5EF4-FFF2-40B4-BE49-F238E27FC236}">
                  <a16:creationId xmlns:a16="http://schemas.microsoft.com/office/drawing/2014/main" id="{4B14ABBD-544C-4E9E-838E-76A7DBEFDF0B}"/>
                </a:ext>
              </a:extLst>
            </p:cNvPr>
            <p:cNvSpPr/>
            <p:nvPr/>
          </p:nvSpPr>
          <p:spPr>
            <a:xfrm>
              <a:off x="2919415" y="5876928"/>
              <a:ext cx="108780" cy="108780"/>
            </a:xfrm>
            <a:prstGeom prst="ellipse">
              <a:avLst/>
            </a:prstGeom>
            <a:solidFill>
              <a:schemeClr val="tx2"/>
            </a:solidFill>
            <a:ln cap="rnd">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2E4D7E"/>
                </a:solidFill>
                <a:latin typeface="Verdana"/>
              </a:endParaRPr>
            </a:p>
          </p:txBody>
        </p:sp>
        <p:sp>
          <p:nvSpPr>
            <p:cNvPr id="11" name="Oval 10">
              <a:extLst>
                <a:ext uri="{FF2B5EF4-FFF2-40B4-BE49-F238E27FC236}">
                  <a16:creationId xmlns:a16="http://schemas.microsoft.com/office/drawing/2014/main" id="{E3065963-D8BB-4176-AC58-FC3265D3E4AB}"/>
                </a:ext>
              </a:extLst>
            </p:cNvPr>
            <p:cNvSpPr/>
            <p:nvPr/>
          </p:nvSpPr>
          <p:spPr>
            <a:xfrm>
              <a:off x="2919415" y="5677681"/>
              <a:ext cx="108780" cy="108780"/>
            </a:xfrm>
            <a:prstGeom prst="ellipse">
              <a:avLst/>
            </a:prstGeom>
            <a:solidFill>
              <a:schemeClr val="bg1"/>
            </a:solidFill>
            <a:ln cap="rnd">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2E4D7E"/>
                </a:solidFill>
                <a:latin typeface="Verdana"/>
              </a:endParaRPr>
            </a:p>
          </p:txBody>
        </p:sp>
        <p:sp>
          <p:nvSpPr>
            <p:cNvPr id="10" name="TextBox 9">
              <a:extLst>
                <a:ext uri="{FF2B5EF4-FFF2-40B4-BE49-F238E27FC236}">
                  <a16:creationId xmlns:a16="http://schemas.microsoft.com/office/drawing/2014/main" id="{A8D66944-C0CE-4635-AD79-7FEEC08C20C2}"/>
                </a:ext>
              </a:extLst>
            </p:cNvPr>
            <p:cNvSpPr txBox="1"/>
            <p:nvPr/>
          </p:nvSpPr>
          <p:spPr>
            <a:xfrm>
              <a:off x="2966280" y="5621036"/>
              <a:ext cx="1043449" cy="454825"/>
            </a:xfrm>
            <a:prstGeom prst="rect">
              <a:avLst/>
            </a:prstGeom>
            <a:noFill/>
          </p:spPr>
          <p:txBody>
            <a:bodyPr wrap="none" rtlCol="0">
              <a:spAutoFit/>
            </a:bodyPr>
            <a:lstStyle/>
            <a:p>
              <a:pPr defTabSz="685800">
                <a:spcAft>
                  <a:spcPts val="450"/>
                </a:spcAft>
              </a:pPr>
              <a:r>
                <a:rPr lang="en-US" sz="600" dirty="0">
                  <a:solidFill>
                    <a:srgbClr val="404040"/>
                  </a:solidFill>
                  <a:latin typeface="Verdana" panose="020B0604030504040204" pitchFamily="34" charset="0"/>
                  <a:ea typeface="Verdana" panose="020B0604030504040204" pitchFamily="34" charset="0"/>
                  <a:cs typeface="Verdana" panose="020B0604030504040204" pitchFamily="34" charset="0"/>
                </a:rPr>
                <a:t>Medical centers</a:t>
              </a:r>
            </a:p>
            <a:p>
              <a:pPr defTabSz="685800">
                <a:spcAft>
                  <a:spcPts val="450"/>
                </a:spcAft>
              </a:pPr>
              <a:r>
                <a:rPr lang="en-US" sz="600" dirty="0">
                  <a:solidFill>
                    <a:srgbClr val="404040"/>
                  </a:solidFill>
                  <a:latin typeface="Verdana" panose="020B0604030504040204" pitchFamily="34" charset="0"/>
                  <a:ea typeface="Verdana" panose="020B0604030504040204" pitchFamily="34" charset="0"/>
                  <a:cs typeface="Verdana" panose="020B0604030504040204" pitchFamily="34" charset="0"/>
                </a:rPr>
                <a:t>Onsite clinics</a:t>
              </a:r>
            </a:p>
          </p:txBody>
        </p:sp>
      </p:grpSp>
    </p:spTree>
    <p:extLst>
      <p:ext uri="{BB962C8B-B14F-4D97-AF65-F5344CB8AC3E}">
        <p14:creationId xmlns:p14="http://schemas.microsoft.com/office/powerpoint/2010/main" val="238429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p:txBody>
          <a:bodyPr/>
          <a:lstStyle/>
          <a:p>
            <a:pPr defTabSz="685800">
              <a:defRPr/>
            </a:pPr>
            <a:fld id="{290567DB-3B83-254F-A049-1F4DF64DA552}" type="slidenum">
              <a:rPr lang="en-US">
                <a:solidFill>
                  <a:srgbClr val="404040">
                    <a:lumMod val="60000"/>
                    <a:lumOff val="40000"/>
                  </a:srgbClr>
                </a:solidFill>
              </a:rPr>
              <a:pPr defTabSz="685800">
                <a:defRPr/>
              </a:pPr>
              <a:t>3</a:t>
            </a:fld>
            <a:r>
              <a:rPr lang="en-US">
                <a:solidFill>
                  <a:srgbClr val="404040">
                    <a:lumMod val="60000"/>
                    <a:lumOff val="40000"/>
                  </a:srgbClr>
                </a:solidFill>
              </a:rPr>
              <a:t> </a:t>
            </a:r>
            <a:endParaRPr lang="en-US" dirty="0">
              <a:solidFill>
                <a:srgbClr val="404040">
                  <a:lumMod val="60000"/>
                  <a:lumOff val="40000"/>
                </a:srgbClr>
              </a:solidFill>
            </a:endParaRPr>
          </a:p>
        </p:txBody>
      </p:sp>
      <p:sp>
        <p:nvSpPr>
          <p:cNvPr id="2" name="Text Placeholder 1"/>
          <p:cNvSpPr>
            <a:spLocks noGrp="1"/>
          </p:cNvSpPr>
          <p:nvPr>
            <p:ph type="body" sz="quarter" idx="18"/>
          </p:nvPr>
        </p:nvSpPr>
        <p:spPr/>
        <p:txBody>
          <a:bodyPr/>
          <a:lstStyle/>
          <a:p>
            <a:endParaRPr lang="en-US" dirty="0"/>
          </a:p>
        </p:txBody>
      </p:sp>
      <p:sp>
        <p:nvSpPr>
          <p:cNvPr id="3" name="Title 2"/>
          <p:cNvSpPr>
            <a:spLocks noGrp="1"/>
          </p:cNvSpPr>
          <p:nvPr>
            <p:ph type="title"/>
          </p:nvPr>
        </p:nvSpPr>
        <p:spPr/>
        <p:txBody>
          <a:bodyPr/>
          <a:lstStyle/>
          <a:p>
            <a:r>
              <a:rPr lang="en-US" dirty="0"/>
              <a:t>Meet Concentra</a:t>
            </a:r>
          </a:p>
        </p:txBody>
      </p:sp>
      <p:sp>
        <p:nvSpPr>
          <p:cNvPr id="4" name="Text Placeholder 3">
            <a:extLst>
              <a:ext uri="{FF2B5EF4-FFF2-40B4-BE49-F238E27FC236}">
                <a16:creationId xmlns:a16="http://schemas.microsoft.com/office/drawing/2014/main" id="{AFD482DF-9563-4679-BD3C-3B2B71A17877}"/>
              </a:ext>
            </a:extLst>
          </p:cNvPr>
          <p:cNvSpPr>
            <a:spLocks noGrp="1"/>
          </p:cNvSpPr>
          <p:nvPr>
            <p:ph type="body" sz="quarter" idx="19"/>
          </p:nvPr>
        </p:nvSpPr>
        <p:spPr/>
        <p:txBody>
          <a:bodyPr/>
          <a:lstStyle/>
          <a:p>
            <a:r>
              <a:rPr lang="en-US" dirty="0"/>
              <a:t>Services we provide</a:t>
            </a:r>
          </a:p>
        </p:txBody>
      </p:sp>
      <p:graphicFrame>
        <p:nvGraphicFramePr>
          <p:cNvPr id="5" name="Table 4">
            <a:extLst>
              <a:ext uri="{FF2B5EF4-FFF2-40B4-BE49-F238E27FC236}">
                <a16:creationId xmlns:a16="http://schemas.microsoft.com/office/drawing/2014/main" id="{926E992C-57D5-40C4-88C6-C380DC13DE9D}"/>
              </a:ext>
            </a:extLst>
          </p:cNvPr>
          <p:cNvGraphicFramePr>
            <a:graphicFrameLocks noGrp="1"/>
          </p:cNvGraphicFramePr>
          <p:nvPr>
            <p:extLst>
              <p:ext uri="{D42A27DB-BD31-4B8C-83A1-F6EECF244321}">
                <p14:modId xmlns:p14="http://schemas.microsoft.com/office/powerpoint/2010/main" val="1855469710"/>
              </p:ext>
            </p:extLst>
          </p:nvPr>
        </p:nvGraphicFramePr>
        <p:xfrm>
          <a:off x="622422" y="1093470"/>
          <a:ext cx="3089882" cy="3653790"/>
        </p:xfrm>
        <a:graphic>
          <a:graphicData uri="http://schemas.openxmlformats.org/drawingml/2006/table">
            <a:tbl>
              <a:tblPr firstRow="1" bandRow="1">
                <a:tableStyleId>{5C22544A-7EE6-4342-B048-85BDC9FD1C3A}</a:tableStyleId>
              </a:tblPr>
              <a:tblGrid>
                <a:gridCol w="3089882">
                  <a:extLst>
                    <a:ext uri="{9D8B030D-6E8A-4147-A177-3AD203B41FA5}">
                      <a16:colId xmlns:a16="http://schemas.microsoft.com/office/drawing/2014/main" val="1944207939"/>
                    </a:ext>
                  </a:extLst>
                </a:gridCol>
              </a:tblGrid>
              <a:tr h="1314450">
                <a:tc>
                  <a:txBody>
                    <a:bodyPr/>
                    <a:lstStyle/>
                    <a:p>
                      <a:pPr marL="0" marR="0" lvl="0" indent="0" algn="l" defTabSz="4572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400" b="1" dirty="0"/>
                        <a:t>Injury Care</a:t>
                      </a:r>
                    </a:p>
                    <a:p>
                      <a:pPr marL="168275" indent="-168275">
                        <a:lnSpc>
                          <a:spcPct val="100000"/>
                        </a:lnSpc>
                        <a:spcBef>
                          <a:spcPts val="0"/>
                        </a:spcBef>
                        <a:spcAft>
                          <a:spcPts val="300"/>
                        </a:spcAft>
                        <a:buFont typeface="Arial" panose="020B0604020202020204" pitchFamily="34" charset="0"/>
                        <a:buChar char="•"/>
                      </a:pPr>
                      <a:r>
                        <a:rPr lang="en-US" sz="1100" b="0" dirty="0">
                          <a:solidFill>
                            <a:schemeClr val="tx1"/>
                          </a:solidFill>
                        </a:rPr>
                        <a:t>Work injury care</a:t>
                      </a:r>
                    </a:p>
                    <a:p>
                      <a:pPr marL="168275" indent="-168275">
                        <a:lnSpc>
                          <a:spcPct val="100000"/>
                        </a:lnSpc>
                        <a:spcBef>
                          <a:spcPts val="0"/>
                        </a:spcBef>
                        <a:spcAft>
                          <a:spcPts val="300"/>
                        </a:spcAft>
                        <a:buFont typeface="Arial" panose="020B0604020202020204" pitchFamily="34" charset="0"/>
                        <a:buChar char="•"/>
                      </a:pPr>
                      <a:r>
                        <a:rPr lang="en-US" sz="1100" b="0" dirty="0">
                          <a:solidFill>
                            <a:schemeClr val="tx1"/>
                          </a:solidFill>
                        </a:rPr>
                        <a:t>Physical and occupational therapy</a:t>
                      </a:r>
                    </a:p>
                    <a:p>
                      <a:pPr marL="168275" indent="-168275">
                        <a:lnSpc>
                          <a:spcPct val="100000"/>
                        </a:lnSpc>
                        <a:spcBef>
                          <a:spcPts val="0"/>
                        </a:spcBef>
                        <a:spcAft>
                          <a:spcPts val="300"/>
                        </a:spcAft>
                        <a:buFont typeface="Arial" panose="020B0604020202020204" pitchFamily="34" charset="0"/>
                        <a:buChar char="•"/>
                      </a:pPr>
                      <a:r>
                        <a:rPr lang="en-US" sz="1100" b="0" dirty="0">
                          <a:solidFill>
                            <a:schemeClr val="tx1"/>
                          </a:solidFill>
                        </a:rPr>
                        <a:t>Specialty care</a:t>
                      </a:r>
                    </a:p>
                    <a:p>
                      <a:pPr marL="168275" marR="0" lvl="0" indent="-168275"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b="0" dirty="0">
                          <a:solidFill>
                            <a:schemeClr val="tx1"/>
                          </a:solidFill>
                        </a:rPr>
                        <a:t>Digital X-ray</a:t>
                      </a:r>
                    </a:p>
                    <a:p>
                      <a:pPr marL="168275" marR="0" lvl="0" indent="-168275"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b="0" dirty="0">
                          <a:solidFill>
                            <a:schemeClr val="tx1"/>
                          </a:solidFill>
                        </a:rPr>
                        <a:t>Telemedicine</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6707665"/>
                  </a:ext>
                </a:extLst>
              </a:tr>
              <a:tr h="2183130">
                <a:tc>
                  <a:txBody>
                    <a:bodyPr/>
                    <a:lstStyle/>
                    <a:p>
                      <a:pPr marL="0" marR="0" lvl="0" indent="0" algn="l" defTabSz="4572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1100" b="1" dirty="0">
                        <a:solidFill>
                          <a:schemeClr val="bg1"/>
                        </a:solidFill>
                      </a:endParaRPr>
                    </a:p>
                    <a:p>
                      <a:pPr marL="0" marR="0" lvl="0" indent="0" algn="l" defTabSz="4572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400" b="1" dirty="0">
                          <a:solidFill>
                            <a:schemeClr val="bg1"/>
                          </a:solidFill>
                        </a:rPr>
                        <a:t>Occupational Health Services</a:t>
                      </a:r>
                    </a:p>
                    <a:p>
                      <a:pPr marL="168275" indent="-168275">
                        <a:lnSpc>
                          <a:spcPct val="100000"/>
                        </a:lnSpc>
                        <a:spcBef>
                          <a:spcPts val="0"/>
                        </a:spcBef>
                        <a:spcAft>
                          <a:spcPts val="300"/>
                        </a:spcAft>
                        <a:buFont typeface="Arial" panose="020B0604020202020204" pitchFamily="34" charset="0"/>
                        <a:buChar char="•"/>
                      </a:pPr>
                      <a:r>
                        <a:rPr lang="en-US" sz="1100" b="0" dirty="0">
                          <a:solidFill>
                            <a:schemeClr val="tx1"/>
                          </a:solidFill>
                        </a:rPr>
                        <a:t>DOT physicals</a:t>
                      </a:r>
                    </a:p>
                    <a:p>
                      <a:pPr marL="168275" indent="-168275">
                        <a:lnSpc>
                          <a:spcPct val="100000"/>
                        </a:lnSpc>
                        <a:spcBef>
                          <a:spcPts val="0"/>
                        </a:spcBef>
                        <a:spcAft>
                          <a:spcPts val="300"/>
                        </a:spcAft>
                        <a:buFont typeface="Arial" panose="020B0604020202020204" pitchFamily="34" charset="0"/>
                        <a:buChar char="•"/>
                      </a:pPr>
                      <a:r>
                        <a:rPr lang="en-US" sz="1100" b="0" dirty="0">
                          <a:solidFill>
                            <a:schemeClr val="tx1"/>
                          </a:solidFill>
                        </a:rPr>
                        <a:t>Fit-for-duty examinations</a:t>
                      </a:r>
                    </a:p>
                    <a:p>
                      <a:pPr marL="168275" indent="-168275">
                        <a:lnSpc>
                          <a:spcPct val="100000"/>
                        </a:lnSpc>
                        <a:spcBef>
                          <a:spcPts val="0"/>
                        </a:spcBef>
                        <a:spcAft>
                          <a:spcPts val="300"/>
                        </a:spcAft>
                        <a:buFont typeface="Arial" panose="020B0604020202020204" pitchFamily="34" charset="0"/>
                        <a:buChar char="•"/>
                      </a:pPr>
                      <a:r>
                        <a:rPr lang="en-US" sz="1100" b="0" dirty="0">
                          <a:solidFill>
                            <a:schemeClr val="tx1"/>
                          </a:solidFill>
                        </a:rPr>
                        <a:t>Respirator physicals and fit tests</a:t>
                      </a:r>
                    </a:p>
                    <a:p>
                      <a:pPr marL="168275" marR="0" lvl="0" indent="-168275"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b="0" dirty="0">
                          <a:solidFill>
                            <a:schemeClr val="tx1"/>
                          </a:solidFill>
                        </a:rPr>
                        <a:t>Drug and alcohol screening</a:t>
                      </a:r>
                    </a:p>
                    <a:p>
                      <a:pPr marL="168275" indent="-168275">
                        <a:lnSpc>
                          <a:spcPct val="100000"/>
                        </a:lnSpc>
                        <a:spcBef>
                          <a:spcPts val="0"/>
                        </a:spcBef>
                        <a:spcAft>
                          <a:spcPts val="300"/>
                        </a:spcAft>
                        <a:buFont typeface="Arial" panose="020B0604020202020204" pitchFamily="34" charset="0"/>
                        <a:buChar char="•"/>
                      </a:pPr>
                      <a:r>
                        <a:rPr lang="en-US" sz="1100" b="0" dirty="0">
                          <a:solidFill>
                            <a:schemeClr val="tx1"/>
                          </a:solidFill>
                        </a:rPr>
                        <a:t>Injury prevention</a:t>
                      </a:r>
                    </a:p>
                    <a:p>
                      <a:pPr marL="168275" marR="0" lvl="0" indent="-1682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mn-lt"/>
                          <a:ea typeface="+mn-ea"/>
                          <a:cs typeface="+mn-cs"/>
                        </a:rPr>
                        <a:t>Job site analysis</a:t>
                      </a:r>
                    </a:p>
                    <a:p>
                      <a:pPr marL="168275" marR="0" lvl="0" indent="-1682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mn-lt"/>
                          <a:ea typeface="+mn-ea"/>
                          <a:cs typeface="+mn-cs"/>
                        </a:rPr>
                        <a:t>Industrial ergonomics</a:t>
                      </a:r>
                    </a:p>
                    <a:p>
                      <a:pPr marL="168275" marR="0" lvl="0" indent="-1682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mn-lt"/>
                          <a:ea typeface="+mn-ea"/>
                          <a:cs typeface="+mn-cs"/>
                        </a:rPr>
                        <a:t>COVID-19 clearance for return to work</a:t>
                      </a:r>
                      <a:endParaRPr lang="en-US" sz="1100" b="0" dirty="0">
                        <a:solidFill>
                          <a:schemeClr val="tx1"/>
                        </a:solidFill>
                      </a:endParaRPr>
                    </a:p>
                    <a:p>
                      <a:pPr marL="0" indent="0">
                        <a:lnSpc>
                          <a:spcPct val="100000"/>
                        </a:lnSpc>
                        <a:spcBef>
                          <a:spcPts val="0"/>
                        </a:spcBef>
                        <a:spcAft>
                          <a:spcPts val="300"/>
                        </a:spcAft>
                        <a:buFont typeface="Arial" panose="020B0604020202020204" pitchFamily="34" charset="0"/>
                        <a:buNone/>
                      </a:pPr>
                      <a:endParaRPr lang="en-US" sz="1100" b="0" dirty="0">
                        <a:solidFill>
                          <a:schemeClr val="tx1"/>
                        </a:solidFill>
                      </a:endParaRP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5629305"/>
                  </a:ext>
                </a:extLst>
              </a:tr>
            </a:tbl>
          </a:graphicData>
        </a:graphic>
      </p:graphicFrame>
      <p:pic>
        <p:nvPicPr>
          <p:cNvPr id="22" name="Picture 21">
            <a:extLst>
              <a:ext uri="{FF2B5EF4-FFF2-40B4-BE49-F238E27FC236}">
                <a16:creationId xmlns:a16="http://schemas.microsoft.com/office/drawing/2014/main" id="{6B11736F-C7E7-4152-9C06-BE722FC8EF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968" r="24302"/>
          <a:stretch/>
        </p:blipFill>
        <p:spPr>
          <a:xfrm>
            <a:off x="4987581" y="1069591"/>
            <a:ext cx="2085572" cy="2085572"/>
          </a:xfrm>
          <a:prstGeom prst="ellipse">
            <a:avLst/>
          </a:prstGeom>
          <a:ln w="57150">
            <a:solidFill>
              <a:schemeClr val="tx2"/>
            </a:solidFill>
          </a:ln>
        </p:spPr>
      </p:pic>
      <p:grpSp>
        <p:nvGrpSpPr>
          <p:cNvPr id="23" name="Group 22">
            <a:extLst>
              <a:ext uri="{FF2B5EF4-FFF2-40B4-BE49-F238E27FC236}">
                <a16:creationId xmlns:a16="http://schemas.microsoft.com/office/drawing/2014/main" id="{AD219F33-DAC3-4B37-81BA-2E254A748FBC}"/>
              </a:ext>
            </a:extLst>
          </p:cNvPr>
          <p:cNvGrpSpPr/>
          <p:nvPr/>
        </p:nvGrpSpPr>
        <p:grpSpPr>
          <a:xfrm>
            <a:off x="3964295" y="1233884"/>
            <a:ext cx="1313897" cy="1306356"/>
            <a:chOff x="4162002" y="1796288"/>
            <a:chExt cx="1751862" cy="1741808"/>
          </a:xfrm>
        </p:grpSpPr>
        <p:sp>
          <p:nvSpPr>
            <p:cNvPr id="24" name="Oval 23">
              <a:extLst>
                <a:ext uri="{FF2B5EF4-FFF2-40B4-BE49-F238E27FC236}">
                  <a16:creationId xmlns:a16="http://schemas.microsoft.com/office/drawing/2014/main" id="{C474EA99-42F3-4683-8265-0D0A54D67E9A}"/>
                </a:ext>
              </a:extLst>
            </p:cNvPr>
            <p:cNvSpPr/>
            <p:nvPr/>
          </p:nvSpPr>
          <p:spPr>
            <a:xfrm>
              <a:off x="4182333" y="1796288"/>
              <a:ext cx="1711200" cy="1741808"/>
            </a:xfrm>
            <a:prstGeom prst="ellipse">
              <a:avLst/>
            </a:prstGeom>
            <a:solidFill>
              <a:schemeClr val="accent6"/>
            </a:solidFill>
            <a:ln cap="rnd">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2E4D7E"/>
                </a:solidFill>
                <a:latin typeface="Verdana"/>
              </a:endParaRPr>
            </a:p>
          </p:txBody>
        </p:sp>
        <p:sp>
          <p:nvSpPr>
            <p:cNvPr id="25" name="Rectangle 24">
              <a:extLst>
                <a:ext uri="{FF2B5EF4-FFF2-40B4-BE49-F238E27FC236}">
                  <a16:creationId xmlns:a16="http://schemas.microsoft.com/office/drawing/2014/main" id="{0B70B02D-356D-407E-B5C4-CC513B9DA6FB}"/>
                </a:ext>
              </a:extLst>
            </p:cNvPr>
            <p:cNvSpPr/>
            <p:nvPr/>
          </p:nvSpPr>
          <p:spPr>
            <a:xfrm>
              <a:off x="4162002" y="2020391"/>
              <a:ext cx="1751862" cy="1200328"/>
            </a:xfrm>
            <a:prstGeom prst="rect">
              <a:avLst/>
            </a:prstGeom>
          </p:spPr>
          <p:txBody>
            <a:bodyPr wrap="square">
              <a:spAutoFit/>
            </a:bodyPr>
            <a:lstStyle/>
            <a:p>
              <a:pPr marL="0" lvl="1" algn="ctr" defTabSz="685800" fontAlgn="ctr"/>
              <a:r>
                <a:rPr lang="en-US" sz="1050" dirty="0">
                  <a:solidFill>
                    <a:srgbClr val="FFFFFF"/>
                  </a:solidFill>
                  <a:latin typeface="Verdana"/>
                  <a:ea typeface="Times New Roman" panose="02020603050405020304" pitchFamily="18" charset="0"/>
                </a:rPr>
                <a:t>1 million FMCSA/DOT examinations completed </a:t>
              </a:r>
              <a:br>
                <a:rPr lang="en-US" sz="1050" dirty="0">
                  <a:solidFill>
                    <a:srgbClr val="FFFFFF"/>
                  </a:solidFill>
                  <a:latin typeface="Verdana"/>
                  <a:ea typeface="Times New Roman" panose="02020603050405020304" pitchFamily="18" charset="0"/>
                </a:rPr>
              </a:br>
              <a:r>
                <a:rPr lang="en-US" sz="1050" dirty="0">
                  <a:solidFill>
                    <a:srgbClr val="FFFFFF"/>
                  </a:solidFill>
                  <a:latin typeface="Verdana"/>
                  <a:ea typeface="Times New Roman" panose="02020603050405020304" pitchFamily="18" charset="0"/>
                </a:rPr>
                <a:t>in 2019</a:t>
              </a:r>
            </a:p>
          </p:txBody>
        </p:sp>
      </p:grpSp>
      <p:sp>
        <p:nvSpPr>
          <p:cNvPr id="26" name="TextBox 25">
            <a:extLst>
              <a:ext uri="{FF2B5EF4-FFF2-40B4-BE49-F238E27FC236}">
                <a16:creationId xmlns:a16="http://schemas.microsoft.com/office/drawing/2014/main" id="{926B940E-5792-41C4-B60A-C031BE2F06E2}"/>
              </a:ext>
            </a:extLst>
          </p:cNvPr>
          <p:cNvSpPr txBox="1"/>
          <p:nvPr/>
        </p:nvSpPr>
        <p:spPr>
          <a:xfrm>
            <a:off x="6602185" y="3972486"/>
            <a:ext cx="2339483" cy="456087"/>
          </a:xfrm>
          <a:prstGeom prst="rect">
            <a:avLst/>
          </a:prstGeom>
          <a:noFill/>
        </p:spPr>
        <p:txBody>
          <a:bodyPr wrap="square" rtlCol="0">
            <a:spAutoFit/>
          </a:bodyPr>
          <a:lstStyle/>
          <a:p>
            <a:pPr defTabSz="685800"/>
            <a:r>
              <a:rPr lang="en-US" sz="788" dirty="0">
                <a:solidFill>
                  <a:srgbClr val="404040"/>
                </a:solidFill>
                <a:latin typeface="Verdana"/>
              </a:rPr>
              <a:t>For a full list of Concentra services, </a:t>
            </a:r>
            <a:br>
              <a:rPr lang="en-US" sz="788" dirty="0">
                <a:solidFill>
                  <a:srgbClr val="404040"/>
                </a:solidFill>
                <a:latin typeface="Verdana"/>
              </a:rPr>
            </a:br>
            <a:r>
              <a:rPr lang="en-US" sz="788" dirty="0">
                <a:solidFill>
                  <a:srgbClr val="404040"/>
                </a:solidFill>
                <a:latin typeface="Verdana"/>
              </a:rPr>
              <a:t>visit Concentra.com or call your local Concentra medical center. </a:t>
            </a:r>
          </a:p>
        </p:txBody>
      </p:sp>
      <p:grpSp>
        <p:nvGrpSpPr>
          <p:cNvPr id="27" name="Group 26">
            <a:extLst>
              <a:ext uri="{FF2B5EF4-FFF2-40B4-BE49-F238E27FC236}">
                <a16:creationId xmlns:a16="http://schemas.microsoft.com/office/drawing/2014/main" id="{42D70D61-FAD5-4CF3-9821-B47B0ED2A688}"/>
              </a:ext>
            </a:extLst>
          </p:cNvPr>
          <p:cNvGrpSpPr/>
          <p:nvPr/>
        </p:nvGrpSpPr>
        <p:grpSpPr>
          <a:xfrm>
            <a:off x="5215138" y="2901233"/>
            <a:ext cx="1581764" cy="1417760"/>
            <a:chOff x="5542959" y="3958371"/>
            <a:chExt cx="2109019" cy="1890346"/>
          </a:xfrm>
        </p:grpSpPr>
        <p:sp>
          <p:nvSpPr>
            <p:cNvPr id="28" name="Oval 27">
              <a:extLst>
                <a:ext uri="{FF2B5EF4-FFF2-40B4-BE49-F238E27FC236}">
                  <a16:creationId xmlns:a16="http://schemas.microsoft.com/office/drawing/2014/main" id="{26DAA319-E991-4E23-86F2-D448AD82547A}"/>
                </a:ext>
              </a:extLst>
            </p:cNvPr>
            <p:cNvSpPr/>
            <p:nvPr/>
          </p:nvSpPr>
          <p:spPr>
            <a:xfrm>
              <a:off x="5639273" y="3958371"/>
              <a:ext cx="1857128" cy="1890346"/>
            </a:xfrm>
            <a:prstGeom prst="ellipse">
              <a:avLst/>
            </a:prstGeom>
            <a:solidFill>
              <a:schemeClr val="bg1"/>
            </a:solidFill>
            <a:ln cap="rnd">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2E4D7E"/>
                </a:solidFill>
                <a:latin typeface="Verdana"/>
              </a:endParaRPr>
            </a:p>
          </p:txBody>
        </p:sp>
        <p:sp>
          <p:nvSpPr>
            <p:cNvPr id="29" name="Rectangle 28">
              <a:extLst>
                <a:ext uri="{FF2B5EF4-FFF2-40B4-BE49-F238E27FC236}">
                  <a16:creationId xmlns:a16="http://schemas.microsoft.com/office/drawing/2014/main" id="{D932BFF4-D421-4278-BAB2-4500405B7EEF}"/>
                </a:ext>
              </a:extLst>
            </p:cNvPr>
            <p:cNvSpPr/>
            <p:nvPr/>
          </p:nvSpPr>
          <p:spPr>
            <a:xfrm>
              <a:off x="5542959" y="4413188"/>
              <a:ext cx="2109019" cy="1200328"/>
            </a:xfrm>
            <a:prstGeom prst="rect">
              <a:avLst/>
            </a:prstGeom>
          </p:spPr>
          <p:txBody>
            <a:bodyPr wrap="square">
              <a:spAutoFit/>
            </a:bodyPr>
            <a:lstStyle/>
            <a:p>
              <a:pPr marL="0" lvl="1" algn="ctr" defTabSz="685800" fontAlgn="ctr"/>
              <a:r>
                <a:rPr lang="en-US" sz="1050" dirty="0">
                  <a:solidFill>
                    <a:srgbClr val="FFFFFF"/>
                  </a:solidFill>
                  <a:latin typeface="Verdana"/>
                  <a:ea typeface="Times New Roman" panose="02020603050405020304" pitchFamily="18" charset="0"/>
                </a:rPr>
                <a:t>2 million </a:t>
              </a:r>
              <a:br>
                <a:rPr lang="en-US" sz="1050" dirty="0">
                  <a:solidFill>
                    <a:srgbClr val="FFFFFF"/>
                  </a:solidFill>
                  <a:latin typeface="Verdana"/>
                  <a:ea typeface="Times New Roman" panose="02020603050405020304" pitchFamily="18" charset="0"/>
                </a:rPr>
              </a:br>
              <a:r>
                <a:rPr lang="en-US" sz="1050" dirty="0">
                  <a:solidFill>
                    <a:srgbClr val="FFFFFF"/>
                  </a:solidFill>
                  <a:latin typeface="Verdana"/>
                  <a:ea typeface="Times New Roman" panose="02020603050405020304" pitchFamily="18" charset="0"/>
                </a:rPr>
                <a:t>physical examinations completed </a:t>
              </a:r>
              <a:br>
                <a:rPr lang="en-US" sz="1050" dirty="0">
                  <a:solidFill>
                    <a:srgbClr val="FFFFFF"/>
                  </a:solidFill>
                  <a:latin typeface="Verdana"/>
                  <a:ea typeface="Times New Roman" panose="02020603050405020304" pitchFamily="18" charset="0"/>
                </a:rPr>
              </a:br>
              <a:r>
                <a:rPr lang="en-US" sz="1050" dirty="0">
                  <a:solidFill>
                    <a:srgbClr val="FFFFFF"/>
                  </a:solidFill>
                  <a:latin typeface="Verdana"/>
                  <a:ea typeface="Times New Roman" panose="02020603050405020304" pitchFamily="18" charset="0"/>
                </a:rPr>
                <a:t>in 2019 </a:t>
              </a:r>
              <a:endParaRPr lang="en-US" sz="1050" dirty="0">
                <a:solidFill>
                  <a:srgbClr val="FFFFFF"/>
                </a:solidFill>
                <a:latin typeface="Verdana"/>
                <a:ea typeface="Calibri" panose="020F0502020204030204" pitchFamily="34" charset="0"/>
              </a:endParaRPr>
            </a:p>
          </p:txBody>
        </p:sp>
      </p:grpSp>
      <p:grpSp>
        <p:nvGrpSpPr>
          <p:cNvPr id="30" name="Group 29">
            <a:extLst>
              <a:ext uri="{FF2B5EF4-FFF2-40B4-BE49-F238E27FC236}">
                <a16:creationId xmlns:a16="http://schemas.microsoft.com/office/drawing/2014/main" id="{2C76AAB7-C838-46CA-8215-7BFFC3A43626}"/>
              </a:ext>
            </a:extLst>
          </p:cNvPr>
          <p:cNvGrpSpPr/>
          <p:nvPr/>
        </p:nvGrpSpPr>
        <p:grpSpPr>
          <a:xfrm>
            <a:off x="6379081" y="2229002"/>
            <a:ext cx="1392846" cy="1417760"/>
            <a:chOff x="7067777" y="3199997"/>
            <a:chExt cx="1857128" cy="1890346"/>
          </a:xfrm>
        </p:grpSpPr>
        <p:sp>
          <p:nvSpPr>
            <p:cNvPr id="31" name="Oval 30">
              <a:extLst>
                <a:ext uri="{FF2B5EF4-FFF2-40B4-BE49-F238E27FC236}">
                  <a16:creationId xmlns:a16="http://schemas.microsoft.com/office/drawing/2014/main" id="{646CEBBC-CA92-4E62-9EB9-B46F74748C02}"/>
                </a:ext>
              </a:extLst>
            </p:cNvPr>
            <p:cNvSpPr/>
            <p:nvPr/>
          </p:nvSpPr>
          <p:spPr>
            <a:xfrm>
              <a:off x="7067777" y="3199997"/>
              <a:ext cx="1857128" cy="1890346"/>
            </a:xfrm>
            <a:prstGeom prst="ellipse">
              <a:avLst/>
            </a:prstGeom>
            <a:solidFill>
              <a:schemeClr val="bg2"/>
            </a:solidFill>
            <a:ln cap="rnd">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2E4D7E"/>
                </a:solidFill>
                <a:latin typeface="Verdana"/>
              </a:endParaRPr>
            </a:p>
          </p:txBody>
        </p:sp>
        <p:sp>
          <p:nvSpPr>
            <p:cNvPr id="32" name="Rectangle 31">
              <a:extLst>
                <a:ext uri="{FF2B5EF4-FFF2-40B4-BE49-F238E27FC236}">
                  <a16:creationId xmlns:a16="http://schemas.microsoft.com/office/drawing/2014/main" id="{84CAE12E-E573-403E-A938-F52382CBF02B}"/>
                </a:ext>
              </a:extLst>
            </p:cNvPr>
            <p:cNvSpPr/>
            <p:nvPr/>
          </p:nvSpPr>
          <p:spPr>
            <a:xfrm>
              <a:off x="7067778" y="3502270"/>
              <a:ext cx="1857127" cy="1415772"/>
            </a:xfrm>
            <a:prstGeom prst="rect">
              <a:avLst/>
            </a:prstGeom>
          </p:spPr>
          <p:txBody>
            <a:bodyPr wrap="square">
              <a:spAutoFit/>
            </a:bodyPr>
            <a:lstStyle/>
            <a:p>
              <a:pPr marL="0" lvl="1" algn="ctr" defTabSz="685800" fontAlgn="ctr"/>
              <a:r>
                <a:rPr lang="en-US" sz="1050" dirty="0">
                  <a:solidFill>
                    <a:srgbClr val="FFFFFF"/>
                  </a:solidFill>
                  <a:latin typeface="Verdana"/>
                  <a:ea typeface="Times New Roman" panose="02020603050405020304" pitchFamily="18" charset="0"/>
                </a:rPr>
                <a:t>Over 600,000 cases seen by Concentra Advanced Specialists </a:t>
              </a:r>
              <a:br>
                <a:rPr lang="en-US" sz="1050" dirty="0">
                  <a:solidFill>
                    <a:srgbClr val="FFFFFF"/>
                  </a:solidFill>
                  <a:latin typeface="Verdana"/>
                  <a:ea typeface="Times New Roman" panose="02020603050405020304" pitchFamily="18" charset="0"/>
                </a:rPr>
              </a:br>
              <a:r>
                <a:rPr lang="en-US" sz="1050" dirty="0">
                  <a:solidFill>
                    <a:srgbClr val="FFFFFF"/>
                  </a:solidFill>
                  <a:latin typeface="Verdana"/>
                  <a:ea typeface="Times New Roman" panose="02020603050405020304" pitchFamily="18" charset="0"/>
                </a:rPr>
                <a:t>(CAS) </a:t>
              </a:r>
            </a:p>
          </p:txBody>
        </p:sp>
      </p:grpSp>
      <p:pic>
        <p:nvPicPr>
          <p:cNvPr id="33" name="Picture 32">
            <a:extLst>
              <a:ext uri="{FF2B5EF4-FFF2-40B4-BE49-F238E27FC236}">
                <a16:creationId xmlns:a16="http://schemas.microsoft.com/office/drawing/2014/main" id="{04010C0E-444A-48F0-99A8-8EA87991A0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964" t="5845" r="9884" b="30926"/>
          <a:stretch/>
        </p:blipFill>
        <p:spPr>
          <a:xfrm>
            <a:off x="4117632" y="2409527"/>
            <a:ext cx="1445103" cy="1445103"/>
          </a:xfrm>
          <a:prstGeom prst="ellipse">
            <a:avLst/>
          </a:prstGeom>
          <a:ln w="57150">
            <a:solidFill>
              <a:schemeClr val="tx2"/>
            </a:solidFill>
          </a:ln>
        </p:spPr>
      </p:pic>
    </p:spTree>
    <p:extLst>
      <p:ext uri="{BB962C8B-B14F-4D97-AF65-F5344CB8AC3E}">
        <p14:creationId xmlns:p14="http://schemas.microsoft.com/office/powerpoint/2010/main" val="159982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p:txBody>
          <a:bodyPr/>
          <a:lstStyle/>
          <a:p>
            <a:pPr defTabSz="685800">
              <a:defRPr/>
            </a:pPr>
            <a:fld id="{290567DB-3B83-254F-A049-1F4DF64DA552}" type="slidenum">
              <a:rPr lang="en-US">
                <a:solidFill>
                  <a:srgbClr val="404040">
                    <a:lumMod val="60000"/>
                    <a:lumOff val="40000"/>
                  </a:srgbClr>
                </a:solidFill>
              </a:rPr>
              <a:pPr defTabSz="685800">
                <a:defRPr/>
              </a:pPr>
              <a:t>4</a:t>
            </a:fld>
            <a:r>
              <a:rPr lang="en-US">
                <a:solidFill>
                  <a:srgbClr val="404040">
                    <a:lumMod val="60000"/>
                    <a:lumOff val="40000"/>
                  </a:srgbClr>
                </a:solidFill>
              </a:rPr>
              <a:t> </a:t>
            </a:r>
            <a:endParaRPr lang="en-US" dirty="0">
              <a:solidFill>
                <a:srgbClr val="404040">
                  <a:lumMod val="60000"/>
                  <a:lumOff val="40000"/>
                </a:srgbClr>
              </a:solidFill>
            </a:endParaRPr>
          </a:p>
        </p:txBody>
      </p:sp>
      <p:sp>
        <p:nvSpPr>
          <p:cNvPr id="2" name="Text Placeholder 1"/>
          <p:cNvSpPr>
            <a:spLocks noGrp="1"/>
          </p:cNvSpPr>
          <p:nvPr>
            <p:ph type="body" sz="quarter" idx="18"/>
          </p:nvPr>
        </p:nvSpPr>
        <p:spPr/>
        <p:txBody>
          <a:bodyPr/>
          <a:lstStyle/>
          <a:p>
            <a:endParaRPr lang="en-US" dirty="0"/>
          </a:p>
        </p:txBody>
      </p:sp>
      <p:sp>
        <p:nvSpPr>
          <p:cNvPr id="3" name="Title 2"/>
          <p:cNvSpPr>
            <a:spLocks noGrp="1"/>
          </p:cNvSpPr>
          <p:nvPr>
            <p:ph type="title"/>
          </p:nvPr>
        </p:nvSpPr>
        <p:spPr/>
        <p:txBody>
          <a:bodyPr/>
          <a:lstStyle/>
          <a:p>
            <a:r>
              <a:rPr lang="en-US" dirty="0"/>
              <a:t>Delivering Accessible Care</a:t>
            </a:r>
          </a:p>
        </p:txBody>
      </p:sp>
      <p:sp>
        <p:nvSpPr>
          <p:cNvPr id="4" name="Text Placeholder 3">
            <a:extLst>
              <a:ext uri="{FF2B5EF4-FFF2-40B4-BE49-F238E27FC236}">
                <a16:creationId xmlns:a16="http://schemas.microsoft.com/office/drawing/2014/main" id="{22E64C7F-1864-4487-AD45-14D218006C49}"/>
              </a:ext>
            </a:extLst>
          </p:cNvPr>
          <p:cNvSpPr>
            <a:spLocks noGrp="1"/>
          </p:cNvSpPr>
          <p:nvPr>
            <p:ph type="body" sz="quarter" idx="19"/>
          </p:nvPr>
        </p:nvSpPr>
        <p:spPr/>
        <p:txBody>
          <a:bodyPr/>
          <a:lstStyle/>
          <a:p>
            <a:r>
              <a:rPr lang="en-US" dirty="0"/>
              <a:t>Concentra medical centers with transportation service</a:t>
            </a:r>
          </a:p>
        </p:txBody>
      </p:sp>
      <p:sp>
        <p:nvSpPr>
          <p:cNvPr id="5" name="Text Placeholder 4">
            <a:extLst>
              <a:ext uri="{FF2B5EF4-FFF2-40B4-BE49-F238E27FC236}">
                <a16:creationId xmlns:a16="http://schemas.microsoft.com/office/drawing/2014/main" id="{83E149C2-A214-4CDE-92F8-BDEF10353115}"/>
              </a:ext>
            </a:extLst>
          </p:cNvPr>
          <p:cNvSpPr txBox="1">
            <a:spLocks/>
          </p:cNvSpPr>
          <p:nvPr/>
        </p:nvSpPr>
        <p:spPr>
          <a:xfrm>
            <a:off x="623457" y="1021021"/>
            <a:ext cx="4024744" cy="543872"/>
          </a:xfrm>
          <a:prstGeom prst="rect">
            <a:avLst/>
          </a:prstGeom>
        </p:spPr>
        <p:txBody>
          <a:bodyPr/>
          <a:lstStyle>
            <a:lvl1pPr marL="342900" indent="-342900" algn="l" defTabSz="457200" rtl="0" eaLnBrk="0" fontAlgn="base" hangingPunct="0">
              <a:spcBef>
                <a:spcPct val="20000"/>
              </a:spcBef>
              <a:spcAft>
                <a:spcPct val="0"/>
              </a:spcAft>
              <a:defRPr sz="1600" b="0" i="0" kern="1200">
                <a:solidFill>
                  <a:schemeClr val="tx1"/>
                </a:solidFill>
                <a:latin typeface="Verdana"/>
                <a:ea typeface="ＭＳ Ｐゴシック" charset="0"/>
                <a:cs typeface="Verdana"/>
              </a:defRPr>
            </a:lvl1pPr>
            <a:lvl2pPr marL="742950" indent="-28575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2pPr>
            <a:lvl3pPr marL="1143000" indent="-22860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3pPr>
            <a:lvl4pPr marL="1600200" indent="-22860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4pPr>
            <a:lvl5pPr marL="2057400" indent="-22860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r>
              <a:rPr lang="en-US" sz="1050" dirty="0">
                <a:solidFill>
                  <a:srgbClr val="404040"/>
                </a:solidFill>
              </a:rPr>
              <a:t>Concentra medical centers provide walk-in work injury care, drug testing, physical exams, physical therapy, and more. Transportation services offer added convenience and speed access to care.  </a:t>
            </a:r>
          </a:p>
        </p:txBody>
      </p:sp>
      <p:sp>
        <p:nvSpPr>
          <p:cNvPr id="8" name="Content Placeholder 7">
            <a:extLst>
              <a:ext uri="{FF2B5EF4-FFF2-40B4-BE49-F238E27FC236}">
                <a16:creationId xmlns:a16="http://schemas.microsoft.com/office/drawing/2014/main" id="{4F2D0838-3F53-4DFB-B862-0265A567F199}"/>
              </a:ext>
            </a:extLst>
          </p:cNvPr>
          <p:cNvSpPr txBox="1">
            <a:spLocks/>
          </p:cNvSpPr>
          <p:nvPr/>
        </p:nvSpPr>
        <p:spPr bwMode="auto">
          <a:xfrm>
            <a:off x="731832" y="1924644"/>
            <a:ext cx="3268668" cy="235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34290" rIns="68580" bIns="34290" numCol="1" anchor="t" anchorCtr="0" compatLnSpc="1">
            <a:prstTxWarp prst="textNoShape">
              <a:avLst/>
            </a:prstTxWarp>
          </a:bodyPr>
          <a:lstStyle>
            <a:lvl1pPr marL="342900" indent="-342900" algn="l" defTabSz="457200" rtl="0" eaLnBrk="0" fontAlgn="base" hangingPunct="0">
              <a:spcBef>
                <a:spcPct val="20000"/>
              </a:spcBef>
              <a:spcAft>
                <a:spcPct val="0"/>
              </a:spcAft>
              <a:defRPr sz="1600" b="0" i="0" kern="1200">
                <a:solidFill>
                  <a:schemeClr val="tx1"/>
                </a:solidFill>
                <a:latin typeface="Verdana"/>
                <a:ea typeface="ＭＳ Ｐゴシック" charset="0"/>
                <a:cs typeface="Verdana"/>
              </a:defRPr>
            </a:lvl1pPr>
            <a:lvl2pPr marL="742950" indent="-28575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2pPr>
            <a:lvl3pPr marL="1143000" indent="-22860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3pPr>
            <a:lvl4pPr marL="1600200" indent="-22860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4pPr>
            <a:lvl5pPr marL="2057400" indent="-22860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0"/>
              </a:spcBef>
              <a:spcAft>
                <a:spcPts val="450"/>
              </a:spcAft>
            </a:pPr>
            <a:r>
              <a:rPr lang="en-US" sz="1350" b="1" dirty="0">
                <a:solidFill>
                  <a:srgbClr val="2E4D7E"/>
                </a:solidFill>
              </a:rPr>
              <a:t>Concentra Medical Centers</a:t>
            </a:r>
          </a:p>
          <a:p>
            <a:pPr marL="129779" lvl="1" indent="-129779" defTabSz="342900">
              <a:spcBef>
                <a:spcPts val="0"/>
              </a:spcBef>
              <a:spcAft>
                <a:spcPts val="450"/>
              </a:spcAft>
              <a:buFont typeface="Arial" panose="020B0604020202020204" pitchFamily="34" charset="0"/>
              <a:buChar char="•"/>
            </a:pPr>
            <a:r>
              <a:rPr lang="en-US" sz="1050" dirty="0">
                <a:solidFill>
                  <a:srgbClr val="404040"/>
                </a:solidFill>
              </a:rPr>
              <a:t>Average 7,500 square feet</a:t>
            </a:r>
          </a:p>
          <a:p>
            <a:pPr marL="129779" lvl="1" indent="-129779" defTabSz="342900">
              <a:spcBef>
                <a:spcPts val="0"/>
              </a:spcBef>
              <a:spcAft>
                <a:spcPts val="450"/>
              </a:spcAft>
              <a:buFont typeface="Arial" panose="020B0604020202020204" pitchFamily="34" charset="0"/>
              <a:buChar char="•"/>
            </a:pPr>
            <a:r>
              <a:rPr lang="en-US" sz="1050" dirty="0">
                <a:solidFill>
                  <a:srgbClr val="404040"/>
                </a:solidFill>
              </a:rPr>
              <a:t>8–12 exam rooms</a:t>
            </a:r>
          </a:p>
          <a:p>
            <a:pPr marL="129779" lvl="1" indent="-129779" defTabSz="342900">
              <a:spcBef>
                <a:spcPts val="0"/>
              </a:spcBef>
              <a:spcAft>
                <a:spcPts val="450"/>
              </a:spcAft>
              <a:buFont typeface="Arial" panose="020B0604020202020204" pitchFamily="34" charset="0"/>
              <a:buChar char="•"/>
            </a:pPr>
            <a:r>
              <a:rPr lang="en-US" sz="1050" dirty="0">
                <a:solidFill>
                  <a:srgbClr val="404040"/>
                </a:solidFill>
              </a:rPr>
              <a:t>Onsite physical therapy</a:t>
            </a:r>
          </a:p>
          <a:p>
            <a:pPr marL="129779" lvl="1" indent="-129779" defTabSz="342900">
              <a:spcBef>
                <a:spcPts val="0"/>
              </a:spcBef>
              <a:spcAft>
                <a:spcPts val="450"/>
              </a:spcAft>
              <a:buFont typeface="Arial" panose="020B0604020202020204" pitchFamily="34" charset="0"/>
              <a:buChar char="•"/>
            </a:pPr>
            <a:r>
              <a:rPr lang="en-US" sz="1050" dirty="0">
                <a:solidFill>
                  <a:srgbClr val="404040"/>
                </a:solidFill>
              </a:rPr>
              <a:t>Drug testing bays</a:t>
            </a:r>
          </a:p>
          <a:p>
            <a:pPr marL="129779" lvl="1" indent="-129779" defTabSz="342900">
              <a:spcBef>
                <a:spcPts val="0"/>
              </a:spcBef>
              <a:spcAft>
                <a:spcPts val="450"/>
              </a:spcAft>
              <a:buFont typeface="Arial" panose="020B0604020202020204" pitchFamily="34" charset="0"/>
              <a:buChar char="•"/>
            </a:pPr>
            <a:r>
              <a:rPr lang="en-US" sz="1050" dirty="0">
                <a:solidFill>
                  <a:srgbClr val="404040"/>
                </a:solidFill>
              </a:rPr>
              <a:t>Digital X-ray</a:t>
            </a:r>
          </a:p>
          <a:p>
            <a:pPr marL="129779" lvl="1" indent="-129779" defTabSz="342900">
              <a:spcBef>
                <a:spcPts val="0"/>
              </a:spcBef>
              <a:spcAft>
                <a:spcPts val="450"/>
              </a:spcAft>
              <a:buFont typeface="Arial" panose="020B0604020202020204" pitchFamily="34" charset="0"/>
              <a:buChar char="•"/>
            </a:pPr>
            <a:r>
              <a:rPr lang="en-US" sz="1050" dirty="0">
                <a:solidFill>
                  <a:srgbClr val="404040"/>
                </a:solidFill>
              </a:rPr>
              <a:t>Onsite specialty care</a:t>
            </a:r>
          </a:p>
          <a:p>
            <a:pPr marL="129779" lvl="1" indent="-129779" defTabSz="342900">
              <a:spcBef>
                <a:spcPts val="0"/>
              </a:spcBef>
              <a:spcAft>
                <a:spcPts val="450"/>
              </a:spcAft>
              <a:buFont typeface="Arial" panose="020B0604020202020204" pitchFamily="34" charset="0"/>
              <a:buChar char="•"/>
            </a:pPr>
            <a:r>
              <a:rPr lang="en-US" sz="1050" dirty="0">
                <a:solidFill>
                  <a:srgbClr val="404040"/>
                </a:solidFill>
              </a:rPr>
              <a:t>Certified medical examiner in every center</a:t>
            </a:r>
          </a:p>
          <a:p>
            <a:pPr marL="129779" lvl="1" indent="-129779" defTabSz="342900">
              <a:spcBef>
                <a:spcPts val="0"/>
              </a:spcBef>
              <a:spcAft>
                <a:spcPts val="450"/>
              </a:spcAft>
              <a:buFont typeface="Arial" panose="020B0604020202020204" pitchFamily="34" charset="0"/>
              <a:buChar char="•"/>
            </a:pPr>
            <a:r>
              <a:rPr lang="en-US" sz="1050" dirty="0">
                <a:solidFill>
                  <a:srgbClr val="404040"/>
                </a:solidFill>
              </a:rPr>
              <a:t>All clinicians trained in occupational health</a:t>
            </a:r>
            <a:endParaRPr lang="en-US" sz="1000" dirty="0">
              <a:solidFill>
                <a:srgbClr val="404040"/>
              </a:solidFill>
            </a:endParaRPr>
          </a:p>
        </p:txBody>
      </p:sp>
      <p:pic>
        <p:nvPicPr>
          <p:cNvPr id="12" name="Picture 11">
            <a:extLst>
              <a:ext uri="{FF2B5EF4-FFF2-40B4-BE49-F238E27FC236}">
                <a16:creationId xmlns:a16="http://schemas.microsoft.com/office/drawing/2014/main" id="{FE20847B-BE93-48E4-AB6A-1DE19F5F21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469" r="2864"/>
          <a:stretch/>
        </p:blipFill>
        <p:spPr>
          <a:xfrm>
            <a:off x="5244702" y="1122232"/>
            <a:ext cx="2965847" cy="2965847"/>
          </a:xfrm>
          <a:prstGeom prst="ellipse">
            <a:avLst/>
          </a:prstGeom>
          <a:ln w="57150">
            <a:solidFill>
              <a:schemeClr val="tx2"/>
            </a:solidFill>
          </a:ln>
        </p:spPr>
      </p:pic>
    </p:spTree>
    <p:extLst>
      <p:ext uri="{BB962C8B-B14F-4D97-AF65-F5344CB8AC3E}">
        <p14:creationId xmlns:p14="http://schemas.microsoft.com/office/powerpoint/2010/main" val="1971268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67162D-48CE-46A1-B7A4-C7E1965E0A86}"/>
              </a:ext>
            </a:extLst>
          </p:cNvPr>
          <p:cNvSpPr>
            <a:spLocks noGrp="1"/>
          </p:cNvSpPr>
          <p:nvPr>
            <p:ph type="sldNum" sz="quarter" idx="14"/>
          </p:nvPr>
        </p:nvSpPr>
        <p:spPr/>
        <p:txBody>
          <a:bodyPr/>
          <a:lstStyle/>
          <a:p>
            <a:pPr>
              <a:defRPr/>
            </a:pPr>
            <a:fld id="{290567DB-3B83-254F-A049-1F4DF64DA552}" type="slidenum">
              <a:rPr lang="en-US" smtClean="0"/>
              <a:pPr>
                <a:defRPr/>
              </a:pPr>
              <a:t>5</a:t>
            </a:fld>
            <a:r>
              <a:rPr lang="en-US"/>
              <a:t> </a:t>
            </a:r>
            <a:endParaRPr lang="en-US" dirty="0"/>
          </a:p>
        </p:txBody>
      </p:sp>
      <p:sp>
        <p:nvSpPr>
          <p:cNvPr id="9" name="Text Placeholder 8">
            <a:extLst>
              <a:ext uri="{FF2B5EF4-FFF2-40B4-BE49-F238E27FC236}">
                <a16:creationId xmlns:a16="http://schemas.microsoft.com/office/drawing/2014/main" id="{AB8C82E0-DAF4-4B25-A0E8-62DA7595B9F8}"/>
              </a:ext>
            </a:extLst>
          </p:cNvPr>
          <p:cNvSpPr>
            <a:spLocks noGrp="1"/>
          </p:cNvSpPr>
          <p:nvPr>
            <p:ph type="body" sz="quarter" idx="18"/>
          </p:nvPr>
        </p:nvSpPr>
        <p:spPr/>
        <p:txBody>
          <a:bodyPr/>
          <a:lstStyle/>
          <a:p>
            <a:endParaRPr lang="en-US"/>
          </a:p>
        </p:txBody>
      </p:sp>
      <p:sp>
        <p:nvSpPr>
          <p:cNvPr id="7" name="Title 6">
            <a:extLst>
              <a:ext uri="{FF2B5EF4-FFF2-40B4-BE49-F238E27FC236}">
                <a16:creationId xmlns:a16="http://schemas.microsoft.com/office/drawing/2014/main" id="{02AB1670-6A17-47A8-BEB9-EF166BD2A9C1}"/>
              </a:ext>
            </a:extLst>
          </p:cNvPr>
          <p:cNvSpPr>
            <a:spLocks noGrp="1"/>
          </p:cNvSpPr>
          <p:nvPr>
            <p:ph type="title"/>
          </p:nvPr>
        </p:nvSpPr>
        <p:spPr/>
        <p:txBody>
          <a:bodyPr/>
          <a:lstStyle/>
          <a:p>
            <a:r>
              <a:rPr lang="en-US" dirty="0">
                <a:solidFill>
                  <a:schemeClr val="tx2"/>
                </a:solidFill>
              </a:rPr>
              <a:t>Accessing Concentra</a:t>
            </a:r>
          </a:p>
        </p:txBody>
      </p:sp>
      <p:sp>
        <p:nvSpPr>
          <p:cNvPr id="10" name="Text Placeholder 9">
            <a:extLst>
              <a:ext uri="{FF2B5EF4-FFF2-40B4-BE49-F238E27FC236}">
                <a16:creationId xmlns:a16="http://schemas.microsoft.com/office/drawing/2014/main" id="{CED07BC6-E6A2-4F8E-B6A4-C4BE3F9EC2F4}"/>
              </a:ext>
            </a:extLst>
          </p:cNvPr>
          <p:cNvSpPr>
            <a:spLocks noGrp="1"/>
          </p:cNvSpPr>
          <p:nvPr>
            <p:ph type="body" sz="quarter" idx="19"/>
          </p:nvPr>
        </p:nvSpPr>
        <p:spPr/>
        <p:txBody>
          <a:bodyPr/>
          <a:lstStyle/>
          <a:p>
            <a:r>
              <a:rPr lang="en-US" dirty="0"/>
              <a:t>Memphis Locations</a:t>
            </a:r>
          </a:p>
        </p:txBody>
      </p:sp>
      <p:sp>
        <p:nvSpPr>
          <p:cNvPr id="8" name="Content Placeholder 7">
            <a:extLst>
              <a:ext uri="{FF2B5EF4-FFF2-40B4-BE49-F238E27FC236}">
                <a16:creationId xmlns:a16="http://schemas.microsoft.com/office/drawing/2014/main" id="{29B7D56B-FBAC-4EC1-A2E4-A9C186FDF54D}"/>
              </a:ext>
            </a:extLst>
          </p:cNvPr>
          <p:cNvSpPr>
            <a:spLocks noGrp="1"/>
          </p:cNvSpPr>
          <p:nvPr>
            <p:ph sz="quarter" idx="13"/>
          </p:nvPr>
        </p:nvSpPr>
        <p:spPr/>
        <p:txBody>
          <a:bodyPr/>
          <a:lstStyle/>
          <a:p>
            <a:pPr algn="ctr"/>
            <a:endParaRPr lang="en-US" dirty="0"/>
          </a:p>
          <a:p>
            <a:pPr algn="ctr"/>
            <a:endParaRPr lang="en-US" dirty="0"/>
          </a:p>
          <a:p>
            <a:pPr algn="ctr"/>
            <a:endParaRPr lang="en-US" dirty="0"/>
          </a:p>
          <a:p>
            <a:pPr algn="ctr"/>
            <a:endParaRPr lang="en-US" dirty="0"/>
          </a:p>
          <a:p>
            <a:endParaRPr lang="en-US" sz="1100" dirty="0"/>
          </a:p>
          <a:p>
            <a:endParaRPr lang="en-US" sz="1100" dirty="0"/>
          </a:p>
          <a:p>
            <a:r>
              <a:rPr lang="en-US" sz="1100" dirty="0"/>
              <a:t>Concentra Airport Memphis					Concentra Memphis South Mendenhall Road</a:t>
            </a:r>
          </a:p>
          <a:p>
            <a:r>
              <a:rPr lang="en-US" sz="1100" dirty="0"/>
              <a:t>2831 Airways Blvd. Bldg. A Ste. 102				3965 S. Mendenhall Rd. Ste. 6</a:t>
            </a:r>
          </a:p>
          <a:p>
            <a:r>
              <a:rPr lang="en-US" sz="1100" dirty="0"/>
              <a:t>Memphis, TN 38132						Memphis, TN 38115</a:t>
            </a:r>
          </a:p>
          <a:p>
            <a:r>
              <a:rPr lang="en-US" sz="1000" dirty="0"/>
              <a:t>(901) 348-0200							(901) 365-1800</a:t>
            </a:r>
          </a:p>
          <a:p>
            <a:endParaRPr lang="en-US" sz="1000" dirty="0"/>
          </a:p>
          <a:p>
            <a:r>
              <a:rPr lang="en-US" sz="1100" dirty="0"/>
              <a:t>Mon-Fri 8:00 AM to 5:00 PM					Monday-Friday 8:00 AM to 5:00 PM</a:t>
            </a:r>
          </a:p>
        </p:txBody>
      </p:sp>
      <p:pic>
        <p:nvPicPr>
          <p:cNvPr id="6" name="Picture 5">
            <a:extLst>
              <a:ext uri="{FF2B5EF4-FFF2-40B4-BE49-F238E27FC236}">
                <a16:creationId xmlns:a16="http://schemas.microsoft.com/office/drawing/2014/main" id="{1809B01E-C1B6-4602-A299-C4D36EA95269}"/>
              </a:ext>
            </a:extLst>
          </p:cNvPr>
          <p:cNvPicPr>
            <a:picLocks noChangeAspect="1"/>
          </p:cNvPicPr>
          <p:nvPr/>
        </p:nvPicPr>
        <p:blipFill>
          <a:blip r:embed="rId2"/>
          <a:stretch>
            <a:fillRect/>
          </a:stretch>
        </p:blipFill>
        <p:spPr>
          <a:xfrm>
            <a:off x="623458" y="1003698"/>
            <a:ext cx="3948542" cy="1908700"/>
          </a:xfrm>
          <a:prstGeom prst="rect">
            <a:avLst/>
          </a:prstGeom>
        </p:spPr>
      </p:pic>
      <p:pic>
        <p:nvPicPr>
          <p:cNvPr id="11" name="Picture 10">
            <a:extLst>
              <a:ext uri="{FF2B5EF4-FFF2-40B4-BE49-F238E27FC236}">
                <a16:creationId xmlns:a16="http://schemas.microsoft.com/office/drawing/2014/main" id="{56F47FB0-9AB5-4C00-AA3A-0875019CF851}"/>
              </a:ext>
            </a:extLst>
          </p:cNvPr>
          <p:cNvPicPr>
            <a:picLocks noChangeAspect="1"/>
          </p:cNvPicPr>
          <p:nvPr/>
        </p:nvPicPr>
        <p:blipFill>
          <a:blip r:embed="rId3"/>
          <a:stretch>
            <a:fillRect/>
          </a:stretch>
        </p:blipFill>
        <p:spPr>
          <a:xfrm>
            <a:off x="4705132" y="1003698"/>
            <a:ext cx="3811810" cy="1908700"/>
          </a:xfrm>
          <a:prstGeom prst="rect">
            <a:avLst/>
          </a:prstGeom>
        </p:spPr>
      </p:pic>
    </p:spTree>
    <p:extLst>
      <p:ext uri="{BB962C8B-B14F-4D97-AF65-F5344CB8AC3E}">
        <p14:creationId xmlns:p14="http://schemas.microsoft.com/office/powerpoint/2010/main" val="2621255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E12A7F-949E-4ACA-846F-A179C99A1539}"/>
              </a:ext>
            </a:extLst>
          </p:cNvPr>
          <p:cNvSpPr>
            <a:spLocks noGrp="1"/>
          </p:cNvSpPr>
          <p:nvPr>
            <p:ph sz="quarter" idx="13"/>
          </p:nvPr>
        </p:nvSpPr>
        <p:spPr/>
        <p:txBody>
          <a:bodyPr/>
          <a:lstStyle/>
          <a:p>
            <a:r>
              <a:rPr lang="en-US" dirty="0"/>
              <a:t> In the last 10 months, we have   performed the following…</a:t>
            </a:r>
          </a:p>
          <a:p>
            <a:pPr marL="214313" indent="-214313">
              <a:buFont typeface="Arial" panose="020B0604020202020204" pitchFamily="34" charset="0"/>
              <a:buChar char="•"/>
            </a:pPr>
            <a:r>
              <a:rPr lang="en-US" dirty="0"/>
              <a:t>425 Police &amp; Fire Physicals</a:t>
            </a:r>
          </a:p>
          <a:p>
            <a:pPr marL="214313" indent="-214313">
              <a:buFont typeface="Arial" panose="020B0604020202020204" pitchFamily="34" charset="0"/>
              <a:buChar char="•"/>
            </a:pPr>
            <a:r>
              <a:rPr lang="en-US" dirty="0"/>
              <a:t>476 Audiograms</a:t>
            </a:r>
          </a:p>
          <a:p>
            <a:pPr marL="214313" indent="-214313">
              <a:buFont typeface="Arial" panose="020B0604020202020204" pitchFamily="34" charset="0"/>
              <a:buChar char="•"/>
            </a:pPr>
            <a:r>
              <a:rPr lang="en-US" dirty="0"/>
              <a:t>644 Pre-Placement Drug Screens</a:t>
            </a:r>
          </a:p>
          <a:p>
            <a:pPr marL="214313" indent="-214313">
              <a:buFont typeface="Arial" panose="020B0604020202020204" pitchFamily="34" charset="0"/>
              <a:buChar char="•"/>
            </a:pPr>
            <a:r>
              <a:rPr lang="en-US" dirty="0"/>
              <a:t>Treated 109 work related injuries</a:t>
            </a:r>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3A52046-5425-45ED-B0A5-417B02CB273B}"/>
              </a:ext>
            </a:extLst>
          </p:cNvPr>
          <p:cNvSpPr>
            <a:spLocks noGrp="1"/>
          </p:cNvSpPr>
          <p:nvPr>
            <p:ph type="sldNum" sz="quarter" idx="14"/>
          </p:nvPr>
        </p:nvSpPr>
        <p:spPr/>
        <p:txBody>
          <a:bodyPr/>
          <a:lstStyle/>
          <a:p>
            <a:pPr>
              <a:defRPr/>
            </a:pPr>
            <a:fld id="{290567DB-3B83-254F-A049-1F4DF64DA552}" type="slidenum">
              <a:rPr lang="en-US" smtClean="0"/>
              <a:pPr>
                <a:defRPr/>
              </a:pPr>
              <a:t>6</a:t>
            </a:fld>
            <a:r>
              <a:rPr lang="en-US"/>
              <a:t> </a:t>
            </a:r>
            <a:endParaRPr lang="en-US" dirty="0"/>
          </a:p>
        </p:txBody>
      </p:sp>
      <p:sp>
        <p:nvSpPr>
          <p:cNvPr id="5" name="Text Placeholder 4">
            <a:extLst>
              <a:ext uri="{FF2B5EF4-FFF2-40B4-BE49-F238E27FC236}">
                <a16:creationId xmlns:a16="http://schemas.microsoft.com/office/drawing/2014/main" id="{C35D032B-FE03-4086-8E91-39AE67B2B42A}"/>
              </a:ext>
            </a:extLst>
          </p:cNvPr>
          <p:cNvSpPr>
            <a:spLocks noGrp="1"/>
          </p:cNvSpPr>
          <p:nvPr>
            <p:ph type="body" sz="quarter" idx="16"/>
          </p:nvPr>
        </p:nvSpPr>
        <p:spPr/>
        <p:txBody>
          <a:bodyPr/>
          <a:lstStyle/>
          <a:p>
            <a:r>
              <a:rPr lang="en-US" dirty="0"/>
              <a:t>CMC Memphis Airport</a:t>
            </a:r>
          </a:p>
        </p:txBody>
      </p:sp>
      <p:sp>
        <p:nvSpPr>
          <p:cNvPr id="6" name="Title 5">
            <a:extLst>
              <a:ext uri="{FF2B5EF4-FFF2-40B4-BE49-F238E27FC236}">
                <a16:creationId xmlns:a16="http://schemas.microsoft.com/office/drawing/2014/main" id="{061B6A58-3EB8-4842-86DF-E819729AE6D7}"/>
              </a:ext>
            </a:extLst>
          </p:cNvPr>
          <p:cNvSpPr>
            <a:spLocks noGrp="1"/>
          </p:cNvSpPr>
          <p:nvPr>
            <p:ph type="title"/>
          </p:nvPr>
        </p:nvSpPr>
        <p:spPr/>
        <p:txBody>
          <a:bodyPr/>
          <a:lstStyle/>
          <a:p>
            <a:r>
              <a:rPr lang="en-US" dirty="0"/>
              <a:t>Current Relationship</a:t>
            </a:r>
          </a:p>
        </p:txBody>
      </p:sp>
      <p:sp>
        <p:nvSpPr>
          <p:cNvPr id="7" name="Text Placeholder 6">
            <a:extLst>
              <a:ext uri="{FF2B5EF4-FFF2-40B4-BE49-F238E27FC236}">
                <a16:creationId xmlns:a16="http://schemas.microsoft.com/office/drawing/2014/main" id="{D3E46AFF-7D18-4CC9-BA47-FA1C1F49B996}"/>
              </a:ext>
            </a:extLst>
          </p:cNvPr>
          <p:cNvSpPr>
            <a:spLocks noGrp="1"/>
          </p:cNvSpPr>
          <p:nvPr>
            <p:ph type="body" sz="quarter" idx="18"/>
          </p:nvPr>
        </p:nvSpPr>
        <p:spPr/>
        <p:txBody>
          <a:bodyPr/>
          <a:lstStyle/>
          <a:p>
            <a:endParaRPr lang="en-US"/>
          </a:p>
        </p:txBody>
      </p:sp>
      <p:pic>
        <p:nvPicPr>
          <p:cNvPr id="10" name="Content Placeholder 9">
            <a:extLst>
              <a:ext uri="{FF2B5EF4-FFF2-40B4-BE49-F238E27FC236}">
                <a16:creationId xmlns:a16="http://schemas.microsoft.com/office/drawing/2014/main" id="{EA719568-2475-45CA-A247-3B80F21DE28B}"/>
              </a:ext>
            </a:extLst>
          </p:cNvPr>
          <p:cNvPicPr>
            <a:picLocks noGrp="1" noChangeAspect="1"/>
          </p:cNvPicPr>
          <p:nvPr>
            <p:ph sz="quarter" idx="17"/>
          </p:nvPr>
        </p:nvPicPr>
        <p:blipFill>
          <a:blip r:embed="rId2"/>
          <a:stretch>
            <a:fillRect/>
          </a:stretch>
        </p:blipFill>
        <p:spPr>
          <a:xfrm>
            <a:off x="4756150" y="1907676"/>
            <a:ext cx="2777729" cy="1328149"/>
          </a:xfrm>
          <a:prstGeom prst="rect">
            <a:avLst/>
          </a:prstGeom>
        </p:spPr>
      </p:pic>
    </p:spTree>
    <p:extLst>
      <p:ext uri="{BB962C8B-B14F-4D97-AF65-F5344CB8AC3E}">
        <p14:creationId xmlns:p14="http://schemas.microsoft.com/office/powerpoint/2010/main" val="1973954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p:txBody>
          <a:bodyPr/>
          <a:lstStyle/>
          <a:p>
            <a:pPr defTabSz="685800">
              <a:defRPr/>
            </a:pPr>
            <a:fld id="{290567DB-3B83-254F-A049-1F4DF64DA552}" type="slidenum">
              <a:rPr lang="en-US">
                <a:solidFill>
                  <a:srgbClr val="404040">
                    <a:lumMod val="60000"/>
                    <a:lumOff val="40000"/>
                  </a:srgbClr>
                </a:solidFill>
              </a:rPr>
              <a:pPr defTabSz="685800">
                <a:defRPr/>
              </a:pPr>
              <a:t>7</a:t>
            </a:fld>
            <a:r>
              <a:rPr lang="en-US">
                <a:solidFill>
                  <a:srgbClr val="404040">
                    <a:lumMod val="60000"/>
                    <a:lumOff val="40000"/>
                  </a:srgbClr>
                </a:solidFill>
              </a:rPr>
              <a:t> </a:t>
            </a:r>
            <a:endParaRPr lang="en-US" dirty="0">
              <a:solidFill>
                <a:srgbClr val="404040">
                  <a:lumMod val="60000"/>
                  <a:lumOff val="40000"/>
                </a:srgbClr>
              </a:solidFill>
            </a:endParaRPr>
          </a:p>
        </p:txBody>
      </p:sp>
      <p:sp>
        <p:nvSpPr>
          <p:cNvPr id="2" name="Text Placeholder 1"/>
          <p:cNvSpPr>
            <a:spLocks noGrp="1"/>
          </p:cNvSpPr>
          <p:nvPr>
            <p:ph type="body" sz="quarter" idx="18"/>
          </p:nvPr>
        </p:nvSpPr>
        <p:spPr/>
        <p:txBody>
          <a:bodyPr/>
          <a:lstStyle/>
          <a:p>
            <a:endParaRPr lang="en-US" dirty="0"/>
          </a:p>
        </p:txBody>
      </p:sp>
      <p:sp>
        <p:nvSpPr>
          <p:cNvPr id="3" name="Title 2"/>
          <p:cNvSpPr>
            <a:spLocks noGrp="1"/>
          </p:cNvSpPr>
          <p:nvPr>
            <p:ph type="title"/>
          </p:nvPr>
        </p:nvSpPr>
        <p:spPr/>
        <p:txBody>
          <a:bodyPr/>
          <a:lstStyle/>
          <a:p>
            <a:r>
              <a:rPr lang="en-US" dirty="0"/>
              <a:t>Best-in-class Occupational Medicine</a:t>
            </a:r>
          </a:p>
        </p:txBody>
      </p:sp>
      <p:sp>
        <p:nvSpPr>
          <p:cNvPr id="14" name="Text Placeholder 13">
            <a:extLst>
              <a:ext uri="{FF2B5EF4-FFF2-40B4-BE49-F238E27FC236}">
                <a16:creationId xmlns:a16="http://schemas.microsoft.com/office/drawing/2014/main" id="{325F8621-17AF-4A1F-8825-4D2BA491DA9C}"/>
              </a:ext>
            </a:extLst>
          </p:cNvPr>
          <p:cNvSpPr>
            <a:spLocks noGrp="1"/>
          </p:cNvSpPr>
          <p:nvPr>
            <p:ph type="body" sz="quarter" idx="19"/>
          </p:nvPr>
        </p:nvSpPr>
        <p:spPr/>
        <p:txBody>
          <a:bodyPr/>
          <a:lstStyle/>
          <a:p>
            <a:r>
              <a:rPr lang="en-US" dirty="0"/>
              <a:t>A data-driven medical model</a:t>
            </a:r>
          </a:p>
        </p:txBody>
      </p:sp>
      <p:sp>
        <p:nvSpPr>
          <p:cNvPr id="9" name="Text Placeholder 2">
            <a:extLst>
              <a:ext uri="{FF2B5EF4-FFF2-40B4-BE49-F238E27FC236}">
                <a16:creationId xmlns:a16="http://schemas.microsoft.com/office/drawing/2014/main" id="{8EA5AD68-FDD3-4D6A-AA29-8A2A26F624FF}"/>
              </a:ext>
            </a:extLst>
          </p:cNvPr>
          <p:cNvSpPr txBox="1">
            <a:spLocks/>
          </p:cNvSpPr>
          <p:nvPr/>
        </p:nvSpPr>
        <p:spPr>
          <a:xfrm>
            <a:off x="632126" y="1031017"/>
            <a:ext cx="7884813" cy="41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68580" bIns="34290" numCol="1" anchor="t" anchorCtr="0" compatLnSpc="1">
            <a:prstTxWarp prst="textNoShape">
              <a:avLst/>
            </a:prstTxWarp>
          </a:bodyPr>
          <a:lstStyle>
            <a:lvl1pPr marL="342900" indent="-342900" algn="l" defTabSz="457200" rtl="0" eaLnBrk="0" fontAlgn="base" hangingPunct="0">
              <a:spcBef>
                <a:spcPct val="20000"/>
              </a:spcBef>
              <a:spcAft>
                <a:spcPct val="0"/>
              </a:spcAft>
              <a:defRPr sz="1600" b="0" i="0" kern="1200">
                <a:solidFill>
                  <a:schemeClr val="tx1"/>
                </a:solidFill>
                <a:latin typeface="Verdana"/>
                <a:ea typeface="ＭＳ Ｐゴシック" charset="0"/>
                <a:cs typeface="Verdana"/>
              </a:defRPr>
            </a:lvl1pPr>
            <a:lvl2pPr marL="742950" indent="-28575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2pPr>
            <a:lvl3pPr marL="1143000" indent="-22860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3pPr>
            <a:lvl4pPr marL="1600200" indent="-22860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4pPr>
            <a:lvl5pPr marL="2057400" indent="-22860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r>
              <a:rPr lang="en-US" sz="1050" dirty="0">
                <a:solidFill>
                  <a:srgbClr val="404040"/>
                </a:solidFill>
              </a:rPr>
              <a:t>Concentra has led the occupational medicine industry for 40 years. Using that experience and third-party research, we’ve identified five keys to delivering a successful occupational medicine program:</a:t>
            </a:r>
          </a:p>
        </p:txBody>
      </p:sp>
      <p:grpSp>
        <p:nvGrpSpPr>
          <p:cNvPr id="4" name="Group 3">
            <a:extLst>
              <a:ext uri="{FF2B5EF4-FFF2-40B4-BE49-F238E27FC236}">
                <a16:creationId xmlns:a16="http://schemas.microsoft.com/office/drawing/2014/main" id="{1FE60202-1FBD-4AC4-AC63-380E96200252}"/>
              </a:ext>
            </a:extLst>
          </p:cNvPr>
          <p:cNvGrpSpPr/>
          <p:nvPr/>
        </p:nvGrpSpPr>
        <p:grpSpPr>
          <a:xfrm>
            <a:off x="632126" y="1594408"/>
            <a:ext cx="2972416" cy="559127"/>
            <a:chOff x="623455" y="2236732"/>
            <a:chExt cx="3963221" cy="745502"/>
          </a:xfrm>
        </p:grpSpPr>
        <p:pic>
          <p:nvPicPr>
            <p:cNvPr id="17" name="Picture 16">
              <a:extLst>
                <a:ext uri="{FF2B5EF4-FFF2-40B4-BE49-F238E27FC236}">
                  <a16:creationId xmlns:a16="http://schemas.microsoft.com/office/drawing/2014/main" id="{EB8AA6D6-60E7-49B8-B9F5-9A4A75B723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55" y="2264512"/>
              <a:ext cx="642067" cy="642066"/>
            </a:xfrm>
            <a:prstGeom prst="rect">
              <a:avLst/>
            </a:prstGeom>
          </p:spPr>
        </p:pic>
        <p:sp>
          <p:nvSpPr>
            <p:cNvPr id="23" name="TextBox 22">
              <a:extLst>
                <a:ext uri="{FF2B5EF4-FFF2-40B4-BE49-F238E27FC236}">
                  <a16:creationId xmlns:a16="http://schemas.microsoft.com/office/drawing/2014/main" id="{AB43345A-4B1F-4346-9DEF-FB1FB11B88A9}"/>
                </a:ext>
              </a:extLst>
            </p:cNvPr>
            <p:cNvSpPr txBox="1"/>
            <p:nvPr/>
          </p:nvSpPr>
          <p:spPr>
            <a:xfrm>
              <a:off x="1390502" y="2236732"/>
              <a:ext cx="3196174" cy="745502"/>
            </a:xfrm>
            <a:prstGeom prst="rect">
              <a:avLst/>
            </a:prstGeom>
            <a:noFill/>
          </p:spPr>
          <p:txBody>
            <a:bodyPr wrap="none" rtlCol="0">
              <a:spAutoFit/>
            </a:bodyPr>
            <a:lstStyle/>
            <a:p>
              <a:pPr defTabSz="685800">
                <a:spcAft>
                  <a:spcPts val="150"/>
                </a:spcAft>
              </a:pPr>
              <a:r>
                <a:rPr lang="en-US" sz="1050" b="1" dirty="0">
                  <a:solidFill>
                    <a:srgbClr val="404040"/>
                  </a:solidFill>
                  <a:latin typeface="Verdana"/>
                  <a:ea typeface="Verdana" panose="020B0604030504040204" pitchFamily="34" charset="0"/>
                  <a:cs typeface="Verdana" panose="020B0604030504040204" pitchFamily="34" charset="0"/>
                </a:rPr>
                <a:t>Employer Engagement</a:t>
              </a:r>
            </a:p>
            <a:p>
              <a:pPr marL="128588" indent="-128588" defTabSz="685800">
                <a:spcAft>
                  <a:spcPts val="150"/>
                </a:spcAft>
                <a:buFont typeface="Arial" panose="020B0604020202020204" pitchFamily="34" charset="0"/>
                <a:buChar char="•"/>
              </a:pPr>
              <a:r>
                <a:rPr lang="en-US" sz="825" dirty="0">
                  <a:solidFill>
                    <a:srgbClr val="404040"/>
                  </a:solidFill>
                  <a:latin typeface="Verdana"/>
                  <a:ea typeface="Verdana" panose="020B0604030504040204" pitchFamily="34" charset="0"/>
                  <a:cs typeface="Verdana" panose="020B0604030504040204" pitchFamily="34" charset="0"/>
                </a:rPr>
                <a:t>Needs assessment and service design</a:t>
              </a:r>
            </a:p>
            <a:p>
              <a:pPr marL="128588" indent="-128588" defTabSz="685800">
                <a:spcAft>
                  <a:spcPts val="150"/>
                </a:spcAft>
                <a:buFont typeface="Arial" panose="020B0604020202020204" pitchFamily="34" charset="0"/>
                <a:buChar char="•"/>
              </a:pPr>
              <a:r>
                <a:rPr lang="en-US" sz="825" dirty="0">
                  <a:solidFill>
                    <a:srgbClr val="404040"/>
                  </a:solidFill>
                  <a:latin typeface="Verdana"/>
                  <a:ea typeface="Verdana" panose="020B0604030504040204" pitchFamily="34" charset="0"/>
                  <a:cs typeface="Verdana" panose="020B0604030504040204" pitchFamily="34" charset="0"/>
                </a:rPr>
                <a:t>Understanding the employer workplace</a:t>
              </a:r>
            </a:p>
          </p:txBody>
        </p:sp>
      </p:grpSp>
      <p:grpSp>
        <p:nvGrpSpPr>
          <p:cNvPr id="7" name="Group 6">
            <a:extLst>
              <a:ext uri="{FF2B5EF4-FFF2-40B4-BE49-F238E27FC236}">
                <a16:creationId xmlns:a16="http://schemas.microsoft.com/office/drawing/2014/main" id="{8BB722A8-6BE1-40BC-98B5-5C8D77FD72A3}"/>
              </a:ext>
            </a:extLst>
          </p:cNvPr>
          <p:cNvGrpSpPr/>
          <p:nvPr/>
        </p:nvGrpSpPr>
        <p:grpSpPr>
          <a:xfrm>
            <a:off x="632126" y="2159185"/>
            <a:ext cx="2857000" cy="559127"/>
            <a:chOff x="623455" y="3009505"/>
            <a:chExt cx="3809333" cy="745502"/>
          </a:xfrm>
        </p:grpSpPr>
        <p:pic>
          <p:nvPicPr>
            <p:cNvPr id="8" name="Picture 7">
              <a:extLst>
                <a:ext uri="{FF2B5EF4-FFF2-40B4-BE49-F238E27FC236}">
                  <a16:creationId xmlns:a16="http://schemas.microsoft.com/office/drawing/2014/main" id="{FFE1A8CD-6932-4A3A-8ED9-633EC8C156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55" y="3037285"/>
              <a:ext cx="642067" cy="642066"/>
            </a:xfrm>
            <a:prstGeom prst="rect">
              <a:avLst/>
            </a:prstGeom>
          </p:spPr>
        </p:pic>
        <p:sp>
          <p:nvSpPr>
            <p:cNvPr id="24" name="TextBox 23">
              <a:extLst>
                <a:ext uri="{FF2B5EF4-FFF2-40B4-BE49-F238E27FC236}">
                  <a16:creationId xmlns:a16="http://schemas.microsoft.com/office/drawing/2014/main" id="{AF881728-9A44-4DBB-BB92-622BB2121405}"/>
                </a:ext>
              </a:extLst>
            </p:cNvPr>
            <p:cNvSpPr txBox="1"/>
            <p:nvPr/>
          </p:nvSpPr>
          <p:spPr>
            <a:xfrm>
              <a:off x="1390502" y="3009505"/>
              <a:ext cx="3042286" cy="745502"/>
            </a:xfrm>
            <a:prstGeom prst="rect">
              <a:avLst/>
            </a:prstGeom>
            <a:noFill/>
          </p:spPr>
          <p:txBody>
            <a:bodyPr wrap="none" rtlCol="0">
              <a:spAutoFit/>
            </a:bodyPr>
            <a:lstStyle/>
            <a:p>
              <a:pPr defTabSz="685800">
                <a:spcAft>
                  <a:spcPts val="150"/>
                </a:spcAft>
              </a:pPr>
              <a:r>
                <a:rPr lang="en-US" sz="1050" b="1" dirty="0">
                  <a:solidFill>
                    <a:srgbClr val="404040"/>
                  </a:solidFill>
                  <a:latin typeface="Verdana"/>
                  <a:ea typeface="Verdana" panose="020B0604030504040204" pitchFamily="34" charset="0"/>
                  <a:cs typeface="Verdana" panose="020B0604030504040204" pitchFamily="34" charset="0"/>
                </a:rPr>
                <a:t>Patient Engagement</a:t>
              </a:r>
            </a:p>
            <a:p>
              <a:pPr marL="128588" indent="-128588" defTabSz="685800">
                <a:spcAft>
                  <a:spcPts val="150"/>
                </a:spcAft>
                <a:buFont typeface="Arial" panose="020B0604020202020204" pitchFamily="34" charset="0"/>
                <a:buChar char="•"/>
              </a:pPr>
              <a:r>
                <a:rPr lang="en-US" sz="825" dirty="0">
                  <a:solidFill>
                    <a:srgbClr val="404040"/>
                  </a:solidFill>
                  <a:latin typeface="Verdana"/>
                </a:rPr>
                <a:t>Welcoming facilities </a:t>
              </a:r>
            </a:p>
            <a:p>
              <a:pPr marL="128588" indent="-128588" defTabSz="685800">
                <a:spcAft>
                  <a:spcPts val="150"/>
                </a:spcAft>
                <a:buFont typeface="Arial" panose="020B0604020202020204" pitchFamily="34" charset="0"/>
                <a:buChar char="•"/>
              </a:pPr>
              <a:r>
                <a:rPr lang="en-US" sz="825" dirty="0">
                  <a:solidFill>
                    <a:srgbClr val="404040"/>
                  </a:solidFill>
                  <a:latin typeface="Verdana"/>
                </a:rPr>
                <a:t>One location for multiple treatments </a:t>
              </a:r>
              <a:endParaRPr lang="en-US" sz="825" dirty="0">
                <a:solidFill>
                  <a:srgbClr val="404040"/>
                </a:solidFill>
                <a:latin typeface="Verdana"/>
                <a:ea typeface="Verdana" panose="020B0604030504040204" pitchFamily="34" charset="0"/>
                <a:cs typeface="Verdana" panose="020B0604030504040204" pitchFamily="34" charset="0"/>
              </a:endParaRPr>
            </a:p>
          </p:txBody>
        </p:sp>
      </p:grpSp>
      <p:grpSp>
        <p:nvGrpSpPr>
          <p:cNvPr id="10" name="Group 9">
            <a:extLst>
              <a:ext uri="{FF2B5EF4-FFF2-40B4-BE49-F238E27FC236}">
                <a16:creationId xmlns:a16="http://schemas.microsoft.com/office/drawing/2014/main" id="{F2FB372B-70E1-43CB-84CF-F4AE2265DB4C}"/>
              </a:ext>
            </a:extLst>
          </p:cNvPr>
          <p:cNvGrpSpPr/>
          <p:nvPr/>
        </p:nvGrpSpPr>
        <p:grpSpPr>
          <a:xfrm>
            <a:off x="632125" y="2723962"/>
            <a:ext cx="3671326" cy="559127"/>
            <a:chOff x="623455" y="3703092"/>
            <a:chExt cx="4895100" cy="745502"/>
          </a:xfrm>
        </p:grpSpPr>
        <p:pic>
          <p:nvPicPr>
            <p:cNvPr id="5" name="Picture 4">
              <a:extLst>
                <a:ext uri="{FF2B5EF4-FFF2-40B4-BE49-F238E27FC236}">
                  <a16:creationId xmlns:a16="http://schemas.microsoft.com/office/drawing/2014/main" id="{D0F4CF04-18D9-4591-A1B3-7F21A6465B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455" y="3730872"/>
              <a:ext cx="642067" cy="642066"/>
            </a:xfrm>
            <a:prstGeom prst="rect">
              <a:avLst/>
            </a:prstGeom>
          </p:spPr>
        </p:pic>
        <p:sp>
          <p:nvSpPr>
            <p:cNvPr id="25" name="TextBox 24">
              <a:extLst>
                <a:ext uri="{FF2B5EF4-FFF2-40B4-BE49-F238E27FC236}">
                  <a16:creationId xmlns:a16="http://schemas.microsoft.com/office/drawing/2014/main" id="{B5D0E72A-E667-4003-A786-0586F0A614B0}"/>
                </a:ext>
              </a:extLst>
            </p:cNvPr>
            <p:cNvSpPr txBox="1"/>
            <p:nvPr/>
          </p:nvSpPr>
          <p:spPr>
            <a:xfrm>
              <a:off x="1390502" y="3703092"/>
              <a:ext cx="4128053" cy="745502"/>
            </a:xfrm>
            <a:prstGeom prst="rect">
              <a:avLst/>
            </a:prstGeom>
            <a:noFill/>
          </p:spPr>
          <p:txBody>
            <a:bodyPr wrap="none" rtlCol="0">
              <a:spAutoFit/>
            </a:bodyPr>
            <a:lstStyle/>
            <a:p>
              <a:pPr defTabSz="685800">
                <a:spcAft>
                  <a:spcPts val="150"/>
                </a:spcAft>
              </a:pPr>
              <a:r>
                <a:rPr lang="en-US" sz="1050" b="1" dirty="0">
                  <a:solidFill>
                    <a:srgbClr val="404040"/>
                  </a:solidFill>
                  <a:latin typeface="Verdana"/>
                  <a:ea typeface="Verdana" panose="020B0604030504040204" pitchFamily="34" charset="0"/>
                  <a:cs typeface="Verdana" panose="020B0604030504040204" pitchFamily="34" charset="0"/>
                </a:rPr>
                <a:t>Clear Communication</a:t>
              </a:r>
            </a:p>
            <a:p>
              <a:pPr marL="128588" indent="-128588" defTabSz="685800">
                <a:spcAft>
                  <a:spcPts val="150"/>
                </a:spcAft>
                <a:buFont typeface="Arial" panose="020B0604020202020204" pitchFamily="34" charset="0"/>
                <a:buChar char="•"/>
              </a:pPr>
              <a:r>
                <a:rPr lang="en-US" sz="825" dirty="0">
                  <a:solidFill>
                    <a:srgbClr val="404040"/>
                  </a:solidFill>
                  <a:latin typeface="Verdana"/>
                </a:rPr>
                <a:t>Communication packages and management reports </a:t>
              </a:r>
            </a:p>
            <a:p>
              <a:pPr marL="128588" indent="-128588" defTabSz="685800">
                <a:spcAft>
                  <a:spcPts val="150"/>
                </a:spcAft>
                <a:buFont typeface="Arial" panose="020B0604020202020204" pitchFamily="34" charset="0"/>
                <a:buChar char="•"/>
              </a:pPr>
              <a:r>
                <a:rPr lang="en-US" sz="825" dirty="0">
                  <a:solidFill>
                    <a:srgbClr val="404040"/>
                  </a:solidFill>
                  <a:latin typeface="Verdana"/>
                </a:rPr>
                <a:t>Direct engagement with physicians </a:t>
              </a:r>
              <a:endParaRPr lang="en-US" sz="825" dirty="0">
                <a:solidFill>
                  <a:srgbClr val="404040"/>
                </a:solidFill>
                <a:latin typeface="Verdana"/>
                <a:ea typeface="Verdana" panose="020B0604030504040204" pitchFamily="34" charset="0"/>
                <a:cs typeface="Verdana" panose="020B0604030504040204" pitchFamily="34" charset="0"/>
              </a:endParaRPr>
            </a:p>
          </p:txBody>
        </p:sp>
      </p:grpSp>
      <p:grpSp>
        <p:nvGrpSpPr>
          <p:cNvPr id="11" name="Group 10">
            <a:extLst>
              <a:ext uri="{FF2B5EF4-FFF2-40B4-BE49-F238E27FC236}">
                <a16:creationId xmlns:a16="http://schemas.microsoft.com/office/drawing/2014/main" id="{29D70AA3-011E-4C79-88A0-3C5CBB19F3CC}"/>
              </a:ext>
            </a:extLst>
          </p:cNvPr>
          <p:cNvGrpSpPr/>
          <p:nvPr/>
        </p:nvGrpSpPr>
        <p:grpSpPr>
          <a:xfrm>
            <a:off x="632125" y="3288739"/>
            <a:ext cx="4365425" cy="559127"/>
            <a:chOff x="623455" y="4426409"/>
            <a:chExt cx="5820566" cy="745502"/>
          </a:xfrm>
        </p:grpSpPr>
        <p:pic>
          <p:nvPicPr>
            <p:cNvPr id="21" name="Picture 20">
              <a:extLst>
                <a:ext uri="{FF2B5EF4-FFF2-40B4-BE49-F238E27FC236}">
                  <a16:creationId xmlns:a16="http://schemas.microsoft.com/office/drawing/2014/main" id="{9CA5BFB8-7652-445E-8A97-F5D85ED983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455" y="4454189"/>
              <a:ext cx="642067" cy="642066"/>
            </a:xfrm>
            <a:prstGeom prst="rect">
              <a:avLst/>
            </a:prstGeom>
          </p:spPr>
        </p:pic>
        <p:sp>
          <p:nvSpPr>
            <p:cNvPr id="26" name="TextBox 25">
              <a:extLst>
                <a:ext uri="{FF2B5EF4-FFF2-40B4-BE49-F238E27FC236}">
                  <a16:creationId xmlns:a16="http://schemas.microsoft.com/office/drawing/2014/main" id="{DF360AA6-B842-4599-84B5-E4C1941E48BE}"/>
                </a:ext>
              </a:extLst>
            </p:cNvPr>
            <p:cNvSpPr txBox="1"/>
            <p:nvPr/>
          </p:nvSpPr>
          <p:spPr>
            <a:xfrm>
              <a:off x="1390502" y="4426409"/>
              <a:ext cx="5053519" cy="745502"/>
            </a:xfrm>
            <a:prstGeom prst="rect">
              <a:avLst/>
            </a:prstGeom>
            <a:noFill/>
          </p:spPr>
          <p:txBody>
            <a:bodyPr wrap="none" rtlCol="0">
              <a:spAutoFit/>
            </a:bodyPr>
            <a:lstStyle/>
            <a:p>
              <a:pPr defTabSz="685800">
                <a:spcAft>
                  <a:spcPts val="150"/>
                </a:spcAft>
              </a:pPr>
              <a:r>
                <a:rPr lang="en-US" sz="1050" b="1" dirty="0">
                  <a:solidFill>
                    <a:srgbClr val="404040"/>
                  </a:solidFill>
                  <a:latin typeface="Verdana"/>
                  <a:ea typeface="Verdana" panose="020B0604030504040204" pitchFamily="34" charset="0"/>
                  <a:cs typeface="Verdana" panose="020B0604030504040204" pitchFamily="34" charset="0"/>
                </a:rPr>
                <a:t>Quality Medical Outcomes</a:t>
              </a:r>
            </a:p>
            <a:p>
              <a:pPr marL="128588" indent="-128588" defTabSz="685800">
                <a:spcAft>
                  <a:spcPts val="150"/>
                </a:spcAft>
                <a:buFont typeface="Arial" panose="020B0604020202020204" pitchFamily="34" charset="0"/>
                <a:buChar char="•"/>
              </a:pPr>
              <a:r>
                <a:rPr lang="en-US" sz="825" dirty="0">
                  <a:solidFill>
                    <a:srgbClr val="404040"/>
                  </a:solidFill>
                  <a:latin typeface="Verdana"/>
                </a:rPr>
                <a:t>Early medical intervention philosophy and outcome-focused care </a:t>
              </a:r>
            </a:p>
            <a:p>
              <a:pPr marL="128588" indent="-128588" defTabSz="685800">
                <a:spcAft>
                  <a:spcPts val="150"/>
                </a:spcAft>
                <a:buFont typeface="Arial" panose="020B0604020202020204" pitchFamily="34" charset="0"/>
                <a:buChar char="•"/>
              </a:pPr>
              <a:r>
                <a:rPr lang="en-US" sz="825" dirty="0">
                  <a:solidFill>
                    <a:srgbClr val="404040"/>
                  </a:solidFill>
                  <a:latin typeface="Verdana"/>
                </a:rPr>
                <a:t>Occupational medicine training and expertise </a:t>
              </a:r>
              <a:endParaRPr lang="en-US" sz="825" dirty="0">
                <a:solidFill>
                  <a:srgbClr val="404040"/>
                </a:solidFill>
                <a:latin typeface="Verdana"/>
                <a:ea typeface="Verdana" panose="020B0604030504040204" pitchFamily="34" charset="0"/>
                <a:cs typeface="Verdana" panose="020B0604030504040204" pitchFamily="34" charset="0"/>
              </a:endParaRPr>
            </a:p>
          </p:txBody>
        </p:sp>
      </p:grpSp>
      <p:grpSp>
        <p:nvGrpSpPr>
          <p:cNvPr id="12" name="Group 11">
            <a:extLst>
              <a:ext uri="{FF2B5EF4-FFF2-40B4-BE49-F238E27FC236}">
                <a16:creationId xmlns:a16="http://schemas.microsoft.com/office/drawing/2014/main" id="{313820FD-1005-46B0-B315-AEAAE91911C0}"/>
              </a:ext>
            </a:extLst>
          </p:cNvPr>
          <p:cNvGrpSpPr/>
          <p:nvPr/>
        </p:nvGrpSpPr>
        <p:grpSpPr>
          <a:xfrm>
            <a:off x="632125" y="3853517"/>
            <a:ext cx="2378024" cy="559127"/>
            <a:chOff x="623455" y="5160367"/>
            <a:chExt cx="3170698" cy="745502"/>
          </a:xfrm>
        </p:grpSpPr>
        <p:pic>
          <p:nvPicPr>
            <p:cNvPr id="19" name="Picture 18">
              <a:extLst>
                <a:ext uri="{FF2B5EF4-FFF2-40B4-BE49-F238E27FC236}">
                  <a16:creationId xmlns:a16="http://schemas.microsoft.com/office/drawing/2014/main" id="{4BE8A904-3B83-4AB3-9B58-6C394133F7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455" y="5188147"/>
              <a:ext cx="642067" cy="642066"/>
            </a:xfrm>
            <a:prstGeom prst="rect">
              <a:avLst/>
            </a:prstGeom>
          </p:spPr>
        </p:pic>
        <p:sp>
          <p:nvSpPr>
            <p:cNvPr id="27" name="TextBox 26">
              <a:extLst>
                <a:ext uri="{FF2B5EF4-FFF2-40B4-BE49-F238E27FC236}">
                  <a16:creationId xmlns:a16="http://schemas.microsoft.com/office/drawing/2014/main" id="{4869D1D9-737A-4D63-8E88-5CBA92A15EA1}"/>
                </a:ext>
              </a:extLst>
            </p:cNvPr>
            <p:cNvSpPr txBox="1"/>
            <p:nvPr/>
          </p:nvSpPr>
          <p:spPr>
            <a:xfrm>
              <a:off x="1390502" y="5160367"/>
              <a:ext cx="2403651" cy="745502"/>
            </a:xfrm>
            <a:prstGeom prst="rect">
              <a:avLst/>
            </a:prstGeom>
            <a:noFill/>
          </p:spPr>
          <p:txBody>
            <a:bodyPr wrap="none" rtlCol="0">
              <a:spAutoFit/>
            </a:bodyPr>
            <a:lstStyle/>
            <a:p>
              <a:pPr defTabSz="685800">
                <a:spcAft>
                  <a:spcPts val="150"/>
                </a:spcAft>
              </a:pPr>
              <a:r>
                <a:rPr lang="en-US" sz="1050" b="1" dirty="0">
                  <a:solidFill>
                    <a:srgbClr val="404040"/>
                  </a:solidFill>
                  <a:latin typeface="Verdana"/>
                  <a:ea typeface="Verdana" panose="020B0604030504040204" pitchFamily="34" charset="0"/>
                  <a:cs typeface="Verdana" panose="020B0604030504040204" pitchFamily="34" charset="0"/>
                </a:rPr>
                <a:t>Workforce Health</a:t>
              </a:r>
            </a:p>
            <a:p>
              <a:pPr marL="130969" indent="-130969" defTabSz="685800">
                <a:spcAft>
                  <a:spcPts val="150"/>
                </a:spcAft>
                <a:buFont typeface="Arial" panose="020B0604020202020204" pitchFamily="34" charset="0"/>
                <a:buChar char="•"/>
              </a:pPr>
              <a:r>
                <a:rPr lang="en-US" sz="825" dirty="0">
                  <a:solidFill>
                    <a:srgbClr val="404040"/>
                  </a:solidFill>
                  <a:latin typeface="Verdana"/>
                </a:rPr>
                <a:t>Injury prevention strategies</a:t>
              </a:r>
            </a:p>
            <a:p>
              <a:pPr marL="130969" indent="-130969" defTabSz="685800">
                <a:spcAft>
                  <a:spcPts val="150"/>
                </a:spcAft>
                <a:buFont typeface="Arial" panose="020B0604020202020204" pitchFamily="34" charset="0"/>
                <a:buChar char="•"/>
              </a:pPr>
              <a:r>
                <a:rPr lang="en-US" sz="825" dirty="0">
                  <a:solidFill>
                    <a:srgbClr val="404040"/>
                  </a:solidFill>
                  <a:latin typeface="Verdana"/>
                </a:rPr>
                <a:t>Worker health protection  </a:t>
              </a:r>
              <a:endParaRPr lang="en-US" sz="825" dirty="0">
                <a:solidFill>
                  <a:srgbClr val="404040"/>
                </a:solidFill>
                <a:latin typeface="Verdana"/>
                <a:ea typeface="Verdana" panose="020B0604030504040204" pitchFamily="34" charset="0"/>
                <a:cs typeface="Verdana" panose="020B0604030504040204" pitchFamily="34" charset="0"/>
              </a:endParaRPr>
            </a:p>
          </p:txBody>
        </p:sp>
      </p:grpSp>
      <p:pic>
        <p:nvPicPr>
          <p:cNvPr id="34" name="Picture 33">
            <a:extLst>
              <a:ext uri="{FF2B5EF4-FFF2-40B4-BE49-F238E27FC236}">
                <a16:creationId xmlns:a16="http://schemas.microsoft.com/office/drawing/2014/main" id="{2590AF59-D38F-473A-AD84-98FA672E008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267" b="6267"/>
          <a:stretch/>
        </p:blipFill>
        <p:spPr>
          <a:xfrm>
            <a:off x="5115844" y="1713776"/>
            <a:ext cx="2465477" cy="2465477"/>
          </a:xfrm>
          <a:prstGeom prst="ellipse">
            <a:avLst/>
          </a:prstGeom>
          <a:ln w="57150">
            <a:solidFill>
              <a:schemeClr val="bg1"/>
            </a:solidFill>
          </a:ln>
        </p:spPr>
      </p:pic>
      <p:grpSp>
        <p:nvGrpSpPr>
          <p:cNvPr id="35" name="Group 34">
            <a:extLst>
              <a:ext uri="{FF2B5EF4-FFF2-40B4-BE49-F238E27FC236}">
                <a16:creationId xmlns:a16="http://schemas.microsoft.com/office/drawing/2014/main" id="{1387C390-5354-4A1F-B46F-8E1E167B1937}"/>
              </a:ext>
            </a:extLst>
          </p:cNvPr>
          <p:cNvGrpSpPr/>
          <p:nvPr/>
        </p:nvGrpSpPr>
        <p:grpSpPr>
          <a:xfrm>
            <a:off x="7033828" y="2613660"/>
            <a:ext cx="1478046" cy="1478046"/>
            <a:chOff x="7156901" y="2369821"/>
            <a:chExt cx="1478046" cy="1478046"/>
          </a:xfrm>
        </p:grpSpPr>
        <p:sp>
          <p:nvSpPr>
            <p:cNvPr id="36" name="Oval 35">
              <a:extLst>
                <a:ext uri="{FF2B5EF4-FFF2-40B4-BE49-F238E27FC236}">
                  <a16:creationId xmlns:a16="http://schemas.microsoft.com/office/drawing/2014/main" id="{3664ABD7-6C70-4CB2-80E7-F8CB059101E7}"/>
                </a:ext>
              </a:extLst>
            </p:cNvPr>
            <p:cNvSpPr/>
            <p:nvPr/>
          </p:nvSpPr>
          <p:spPr>
            <a:xfrm>
              <a:off x="7156901" y="2369821"/>
              <a:ext cx="1478046" cy="1478046"/>
            </a:xfrm>
            <a:prstGeom prst="ellipse">
              <a:avLst/>
            </a:prstGeom>
            <a:solidFill>
              <a:schemeClr val="bg2"/>
            </a:solidFill>
            <a:ln cap="rnd">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B5F57AC-76E6-453E-8D48-CF7F6CBE6DC1}"/>
                </a:ext>
              </a:extLst>
            </p:cNvPr>
            <p:cNvSpPr txBox="1"/>
            <p:nvPr/>
          </p:nvSpPr>
          <p:spPr>
            <a:xfrm>
              <a:off x="7156901" y="2754901"/>
              <a:ext cx="1478046" cy="707886"/>
            </a:xfrm>
            <a:prstGeom prst="rect">
              <a:avLst/>
            </a:prstGeom>
            <a:noFill/>
          </p:spPr>
          <p:txBody>
            <a:bodyPr wrap="square" rtlCol="0">
              <a:spAutoFit/>
            </a:bodyPr>
            <a:lstStyle/>
            <a:p>
              <a:pPr algn="ctr" defTabSz="685800">
                <a:spcAft>
                  <a:spcPts val="450"/>
                </a:spcAft>
              </a:pPr>
              <a:r>
                <a:rPr lang="en-US" sz="800" i="1" dirty="0">
                  <a:solidFill>
                    <a:srgbClr val="FFFFFF"/>
                  </a:solidFill>
                  <a:latin typeface="Verdana"/>
                </a:rPr>
                <a:t>In order to execute this model, there must be a partnership among the employer, patient, and medical provider. </a:t>
              </a:r>
              <a:endParaRPr lang="en-US" sz="11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29828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86FF180-06D2-47F0-82ED-D1F5AE73E203}"/>
              </a:ext>
            </a:extLst>
          </p:cNvPr>
          <p:cNvSpPr>
            <a:spLocks noGrp="1"/>
          </p:cNvSpPr>
          <p:nvPr>
            <p:ph type="sldNum" sz="quarter" idx="14"/>
          </p:nvPr>
        </p:nvSpPr>
        <p:spPr/>
        <p:txBody>
          <a:bodyPr/>
          <a:lstStyle/>
          <a:p>
            <a:pPr defTabSz="685800">
              <a:defRPr/>
            </a:pPr>
            <a:fld id="{290567DB-3B83-254F-A049-1F4DF64DA552}" type="slidenum">
              <a:rPr lang="en-US">
                <a:solidFill>
                  <a:srgbClr val="404040">
                    <a:lumMod val="60000"/>
                    <a:lumOff val="40000"/>
                  </a:srgbClr>
                </a:solidFill>
              </a:rPr>
              <a:pPr defTabSz="685800">
                <a:defRPr/>
              </a:pPr>
              <a:t>8</a:t>
            </a:fld>
            <a:r>
              <a:rPr lang="en-US">
                <a:solidFill>
                  <a:srgbClr val="404040">
                    <a:lumMod val="60000"/>
                    <a:lumOff val="40000"/>
                  </a:srgbClr>
                </a:solidFill>
              </a:rPr>
              <a:t> </a:t>
            </a:r>
            <a:endParaRPr lang="en-US" dirty="0">
              <a:solidFill>
                <a:srgbClr val="404040">
                  <a:lumMod val="60000"/>
                  <a:lumOff val="40000"/>
                </a:srgbClr>
              </a:solidFill>
            </a:endParaRPr>
          </a:p>
        </p:txBody>
      </p:sp>
      <p:sp>
        <p:nvSpPr>
          <p:cNvPr id="2" name="Text Placeholder 1">
            <a:extLst>
              <a:ext uri="{FF2B5EF4-FFF2-40B4-BE49-F238E27FC236}">
                <a16:creationId xmlns:a16="http://schemas.microsoft.com/office/drawing/2014/main" id="{FCF55FA6-0AED-4414-A7B0-78B55E445EAA}"/>
              </a:ext>
            </a:extLst>
          </p:cNvPr>
          <p:cNvSpPr>
            <a:spLocks noGrp="1"/>
          </p:cNvSpPr>
          <p:nvPr>
            <p:ph type="body" sz="quarter" idx="18"/>
          </p:nvPr>
        </p:nvSpPr>
        <p:spPr/>
        <p:txBody>
          <a:bodyPr/>
          <a:lstStyle/>
          <a:p>
            <a:endParaRPr lang="en-US" dirty="0"/>
          </a:p>
        </p:txBody>
      </p:sp>
      <p:sp>
        <p:nvSpPr>
          <p:cNvPr id="8" name="Title 7">
            <a:extLst>
              <a:ext uri="{FF2B5EF4-FFF2-40B4-BE49-F238E27FC236}">
                <a16:creationId xmlns:a16="http://schemas.microsoft.com/office/drawing/2014/main" id="{EE111E7E-AFF8-421D-89A0-14E0BFC1DFEC}"/>
              </a:ext>
            </a:extLst>
          </p:cNvPr>
          <p:cNvSpPr>
            <a:spLocks noGrp="1"/>
          </p:cNvSpPr>
          <p:nvPr>
            <p:ph type="title"/>
          </p:nvPr>
        </p:nvSpPr>
        <p:spPr/>
        <p:txBody>
          <a:bodyPr/>
          <a:lstStyle/>
          <a:p>
            <a:r>
              <a:rPr lang="en-US" dirty="0"/>
              <a:t>A History of Innovation</a:t>
            </a:r>
          </a:p>
        </p:txBody>
      </p:sp>
      <p:sp>
        <p:nvSpPr>
          <p:cNvPr id="4" name="Text Placeholder 3">
            <a:extLst>
              <a:ext uri="{FF2B5EF4-FFF2-40B4-BE49-F238E27FC236}">
                <a16:creationId xmlns:a16="http://schemas.microsoft.com/office/drawing/2014/main" id="{1460F1FD-94DD-460B-8FD5-330D294FB9FE}"/>
              </a:ext>
            </a:extLst>
          </p:cNvPr>
          <p:cNvSpPr>
            <a:spLocks noGrp="1"/>
          </p:cNvSpPr>
          <p:nvPr>
            <p:ph type="body" sz="quarter" idx="19"/>
          </p:nvPr>
        </p:nvSpPr>
        <p:spPr/>
        <p:txBody>
          <a:bodyPr/>
          <a:lstStyle/>
          <a:p>
            <a:endParaRPr lang="en-US"/>
          </a:p>
        </p:txBody>
      </p:sp>
      <p:sp>
        <p:nvSpPr>
          <p:cNvPr id="12" name="Rectangle 11">
            <a:extLst>
              <a:ext uri="{FF2B5EF4-FFF2-40B4-BE49-F238E27FC236}">
                <a16:creationId xmlns:a16="http://schemas.microsoft.com/office/drawing/2014/main" id="{8E5E0661-E38C-4B55-8528-38EC6A179CA9}"/>
              </a:ext>
            </a:extLst>
          </p:cNvPr>
          <p:cNvSpPr/>
          <p:nvPr/>
        </p:nvSpPr>
        <p:spPr>
          <a:xfrm>
            <a:off x="566178" y="1316800"/>
            <a:ext cx="2572478" cy="1097280"/>
          </a:xfrm>
          <a:prstGeom prst="rect">
            <a:avLst/>
          </a:prstGeom>
        </p:spPr>
        <p:txBody>
          <a:bodyPr wrap="square">
            <a:noAutofit/>
          </a:bodyPr>
          <a:lstStyle/>
          <a:p>
            <a:pPr marL="568325" defTabSz="685800">
              <a:spcAft>
                <a:spcPts val="600"/>
              </a:spcAft>
            </a:pPr>
            <a:r>
              <a:rPr lang="en-US" sz="1000" b="1" dirty="0">
                <a:solidFill>
                  <a:srgbClr val="2E4D7E"/>
                </a:solidFill>
                <a:latin typeface="Verdana" panose="020B0604030504040204" pitchFamily="34" charset="0"/>
                <a:ea typeface="Verdana" panose="020B0604030504040204" pitchFamily="34" charset="0"/>
                <a:cs typeface="Verdana" panose="020B0604030504040204" pitchFamily="34" charset="0"/>
              </a:rPr>
              <a:t>Onsite Clinics</a:t>
            </a:r>
          </a:p>
          <a:p>
            <a:pPr defTabSz="685800">
              <a:spcAft>
                <a:spcPts val="600"/>
              </a:spcAft>
            </a:pPr>
            <a:r>
              <a:rPr lang="en-US" sz="900" dirty="0">
                <a:solidFill>
                  <a:srgbClr val="404040"/>
                </a:solidFill>
                <a:latin typeface="Verdana"/>
                <a:ea typeface="Calibri" panose="020F0502020204030204" pitchFamily="34" charset="0"/>
                <a:cs typeface="Calibri" panose="020F0502020204030204" pitchFamily="34" charset="0"/>
              </a:rPr>
              <a:t>A Concentra onsite clinic is a medical center built into your workplace and tailored to your business needs, budget, and culture. It can help you increase productivity, reduce health care costs, and improve workplace safety.</a:t>
            </a:r>
          </a:p>
        </p:txBody>
      </p:sp>
      <p:sp>
        <p:nvSpPr>
          <p:cNvPr id="41" name="Rectangle 40">
            <a:extLst>
              <a:ext uri="{FF2B5EF4-FFF2-40B4-BE49-F238E27FC236}">
                <a16:creationId xmlns:a16="http://schemas.microsoft.com/office/drawing/2014/main" id="{61BD37C1-4E76-4874-B9DC-867BAF26A9A7}"/>
              </a:ext>
            </a:extLst>
          </p:cNvPr>
          <p:cNvSpPr/>
          <p:nvPr/>
        </p:nvSpPr>
        <p:spPr>
          <a:xfrm>
            <a:off x="566177" y="2987043"/>
            <a:ext cx="2617083" cy="1097280"/>
          </a:xfrm>
          <a:prstGeom prst="rect">
            <a:avLst/>
          </a:prstGeom>
        </p:spPr>
        <p:txBody>
          <a:bodyPr wrap="square">
            <a:noAutofit/>
          </a:bodyPr>
          <a:lstStyle/>
          <a:p>
            <a:pPr marL="623888" defTabSz="685800">
              <a:spcAft>
                <a:spcPts val="600"/>
              </a:spcAft>
            </a:pPr>
            <a:r>
              <a:rPr lang="en-US" sz="1000" b="1" dirty="0">
                <a:solidFill>
                  <a:srgbClr val="2E4D7E"/>
                </a:solidFill>
                <a:latin typeface="Verdana" panose="020B0604030504040204" pitchFamily="34" charset="0"/>
                <a:ea typeface="Verdana" panose="020B0604030504040204" pitchFamily="34" charset="0"/>
                <a:cs typeface="Verdana" panose="020B0604030504040204" pitchFamily="34" charset="0"/>
              </a:rPr>
              <a:t>Data Analytics </a:t>
            </a:r>
            <a:br>
              <a:rPr lang="en-US" sz="1000" b="1" dirty="0">
                <a:solidFill>
                  <a:srgbClr val="2E4D7E"/>
                </a:solidFill>
                <a:latin typeface="Verdana" panose="020B0604030504040204" pitchFamily="34" charset="0"/>
                <a:ea typeface="Verdana" panose="020B0604030504040204" pitchFamily="34" charset="0"/>
                <a:cs typeface="Verdana" panose="020B0604030504040204" pitchFamily="34" charset="0"/>
              </a:rPr>
            </a:br>
            <a:r>
              <a:rPr lang="en-US" sz="1000" b="1" dirty="0">
                <a:solidFill>
                  <a:srgbClr val="2E4D7E"/>
                </a:solidFill>
                <a:latin typeface="Verdana" panose="020B0604030504040204" pitchFamily="34" charset="0"/>
                <a:ea typeface="Verdana" panose="020B0604030504040204" pitchFamily="34" charset="0"/>
                <a:cs typeface="Verdana" panose="020B0604030504040204" pitchFamily="34" charset="0"/>
              </a:rPr>
              <a:t>and Reporting</a:t>
            </a:r>
          </a:p>
          <a:p>
            <a:pPr defTabSz="685800">
              <a:spcAft>
                <a:spcPts val="600"/>
              </a:spcAft>
            </a:pPr>
            <a:r>
              <a:rPr 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The Concentra Compass Report</a:t>
            </a:r>
            <a:r>
              <a:rPr lang="en-US" sz="900" baseline="30000" dirty="0">
                <a:solidFill>
                  <a:srgbClr val="404040"/>
                </a:solidFill>
                <a:latin typeface="Verdana" panose="020B0604030504040204" pitchFamily="34" charset="0"/>
                <a:ea typeface="Verdana" panose="020B0604030504040204" pitchFamily="34" charset="0"/>
                <a:cs typeface="Verdana" panose="020B0604030504040204" pitchFamily="34" charset="0"/>
              </a:rPr>
              <a:t>®</a:t>
            </a:r>
            <a:r>
              <a:rPr 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 provides customers comprehensive reporting that offers actionable information on work comp injury frequency, case duration, and costs. No other occupational medicine provider has collected sufficient data to compare outcomes and utilization data at the industry level.</a:t>
            </a:r>
          </a:p>
        </p:txBody>
      </p:sp>
      <p:sp>
        <p:nvSpPr>
          <p:cNvPr id="42" name="Rectangle 41">
            <a:extLst>
              <a:ext uri="{FF2B5EF4-FFF2-40B4-BE49-F238E27FC236}">
                <a16:creationId xmlns:a16="http://schemas.microsoft.com/office/drawing/2014/main" id="{1C46C370-B358-43FE-82F4-9C5BFB5D6F81}"/>
              </a:ext>
            </a:extLst>
          </p:cNvPr>
          <p:cNvSpPr/>
          <p:nvPr/>
        </p:nvSpPr>
        <p:spPr>
          <a:xfrm>
            <a:off x="3328092" y="1316800"/>
            <a:ext cx="2651760" cy="1005840"/>
          </a:xfrm>
          <a:prstGeom prst="rect">
            <a:avLst/>
          </a:prstGeom>
        </p:spPr>
        <p:txBody>
          <a:bodyPr wrap="square">
            <a:noAutofit/>
          </a:bodyPr>
          <a:lstStyle/>
          <a:p>
            <a:pPr marL="798513" defTabSz="685800">
              <a:spcAft>
                <a:spcPts val="600"/>
              </a:spcAft>
            </a:pPr>
            <a:r>
              <a:rPr lang="en-US" sz="1000" b="1" dirty="0">
                <a:solidFill>
                  <a:srgbClr val="2E4D7E"/>
                </a:solidFill>
                <a:latin typeface="Verdana" panose="020B0604030504040204" pitchFamily="34" charset="0"/>
                <a:ea typeface="Verdana" panose="020B0604030504040204" pitchFamily="34" charset="0"/>
                <a:cs typeface="Verdana" panose="020B0604030504040204" pitchFamily="34" charset="0"/>
              </a:rPr>
              <a:t>Transportation</a:t>
            </a:r>
          </a:p>
          <a:p>
            <a:pPr defTabSz="685800">
              <a:spcAft>
                <a:spcPts val="600"/>
              </a:spcAft>
            </a:pPr>
            <a:r>
              <a:rPr 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We want it to be easy for your employees to get care when they need it. To help with this, we now offer complimentary transportation for your injured employees. We’ll pick them up at work, drop them off at their local Concentra medical center and take them back.</a:t>
            </a:r>
          </a:p>
        </p:txBody>
      </p:sp>
      <p:sp>
        <p:nvSpPr>
          <p:cNvPr id="43" name="Rectangle 42">
            <a:extLst>
              <a:ext uri="{FF2B5EF4-FFF2-40B4-BE49-F238E27FC236}">
                <a16:creationId xmlns:a16="http://schemas.microsoft.com/office/drawing/2014/main" id="{15E36CBE-E7B5-456C-B878-FD84530E59B3}"/>
              </a:ext>
            </a:extLst>
          </p:cNvPr>
          <p:cNvSpPr/>
          <p:nvPr/>
        </p:nvSpPr>
        <p:spPr>
          <a:xfrm>
            <a:off x="6259328" y="3212924"/>
            <a:ext cx="2560320" cy="1005840"/>
          </a:xfrm>
          <a:prstGeom prst="rect">
            <a:avLst/>
          </a:prstGeom>
        </p:spPr>
        <p:txBody>
          <a:bodyPr wrap="square">
            <a:noAutofit/>
          </a:bodyPr>
          <a:lstStyle/>
          <a:p>
            <a:pPr marL="457200" defTabSz="685800">
              <a:spcAft>
                <a:spcPts val="600"/>
              </a:spcAft>
            </a:pPr>
            <a:r>
              <a:rPr lang="en-US" sz="1000" b="1" dirty="0">
                <a:solidFill>
                  <a:srgbClr val="2E4D7E"/>
                </a:solidFill>
                <a:latin typeface="Verdana" panose="020B0604030504040204" pitchFamily="34" charset="0"/>
                <a:ea typeface="Verdana" panose="020B0604030504040204" pitchFamily="34" charset="0"/>
                <a:cs typeface="Verdana" panose="020B0604030504040204" pitchFamily="34" charset="0"/>
              </a:rPr>
              <a:t>Telemedicine</a:t>
            </a:r>
          </a:p>
          <a:p>
            <a:pPr defTabSz="685800">
              <a:spcAft>
                <a:spcPts val="600"/>
              </a:spcAft>
            </a:pPr>
            <a:r>
              <a:rPr lang="en-US" sz="900" dirty="0">
                <a:solidFill>
                  <a:srgbClr val="404040"/>
                </a:solidFill>
                <a:latin typeface="Verdana"/>
                <a:ea typeface="Verdana" panose="020B0604030504040204" pitchFamily="34" charset="0"/>
                <a:cs typeface="Verdana" panose="020B0604030504040204" pitchFamily="34" charset="0"/>
              </a:rPr>
              <a:t>Concentra </a:t>
            </a:r>
            <a:r>
              <a:rPr lang="en-US" sz="900" dirty="0" err="1">
                <a:solidFill>
                  <a:srgbClr val="404040"/>
                </a:solidFill>
                <a:latin typeface="Verdana"/>
                <a:ea typeface="Verdana" panose="020B0604030504040204" pitchFamily="34" charset="0"/>
                <a:cs typeface="Verdana" panose="020B0604030504040204" pitchFamily="34" charset="0"/>
              </a:rPr>
              <a:t>Telemed</a:t>
            </a:r>
            <a:r>
              <a:rPr lang="en-US" sz="900" dirty="0">
                <a:solidFill>
                  <a:srgbClr val="404040"/>
                </a:solidFill>
                <a:latin typeface="Verdana"/>
                <a:ea typeface="Verdana" panose="020B0604030504040204" pitchFamily="34" charset="0"/>
                <a:cs typeface="Verdana" panose="020B0604030504040204" pitchFamily="34" charset="0"/>
              </a:rPr>
              <a:t> is a telemedicine solution delivering medical care for initial work-related injuries and rechecks. Physical therapy is also provided through Concentra </a:t>
            </a:r>
            <a:r>
              <a:rPr lang="en-US" sz="900" dirty="0" err="1">
                <a:solidFill>
                  <a:srgbClr val="404040"/>
                </a:solidFill>
                <a:latin typeface="Verdana"/>
                <a:ea typeface="Verdana" panose="020B0604030504040204" pitchFamily="34" charset="0"/>
                <a:cs typeface="Verdana" panose="020B0604030504040204" pitchFamily="34" charset="0"/>
              </a:rPr>
              <a:t>Telerehab</a:t>
            </a:r>
            <a:r>
              <a:rPr lang="en-US" sz="900" dirty="0">
                <a:solidFill>
                  <a:srgbClr val="404040"/>
                </a:solidFill>
                <a:latin typeface="Verdana"/>
                <a:ea typeface="Verdana" panose="020B0604030504040204" pitchFamily="34" charset="0"/>
                <a:cs typeface="Verdana" panose="020B0604030504040204" pitchFamily="34" charset="0"/>
              </a:rPr>
              <a:t>.</a:t>
            </a:r>
            <a:endParaRPr lang="en-US" sz="900" dirty="0">
              <a:solidFill>
                <a:srgbClr val="404040"/>
              </a:solidFill>
              <a:latin typeface="Verdana"/>
            </a:endParaRPr>
          </a:p>
        </p:txBody>
      </p:sp>
      <p:sp>
        <p:nvSpPr>
          <p:cNvPr id="44" name="Rectangle 43">
            <a:extLst>
              <a:ext uri="{FF2B5EF4-FFF2-40B4-BE49-F238E27FC236}">
                <a16:creationId xmlns:a16="http://schemas.microsoft.com/office/drawing/2014/main" id="{2DFC057D-5350-414D-A002-97BAA8DE369D}"/>
              </a:ext>
            </a:extLst>
          </p:cNvPr>
          <p:cNvSpPr/>
          <p:nvPr/>
        </p:nvSpPr>
        <p:spPr>
          <a:xfrm>
            <a:off x="6073870" y="1316800"/>
            <a:ext cx="2651760" cy="1097280"/>
          </a:xfrm>
          <a:prstGeom prst="rect">
            <a:avLst/>
          </a:prstGeom>
        </p:spPr>
        <p:txBody>
          <a:bodyPr wrap="square">
            <a:noAutofit/>
          </a:bodyPr>
          <a:lstStyle/>
          <a:p>
            <a:pPr marL="623888" defTabSz="685800">
              <a:spcAft>
                <a:spcPts val="600"/>
              </a:spcAft>
            </a:pPr>
            <a:r>
              <a:rPr lang="en-US" sz="1000" b="1" dirty="0" err="1">
                <a:solidFill>
                  <a:srgbClr val="2E4D7E"/>
                </a:solidFill>
                <a:latin typeface="Verdana" panose="020B0604030504040204" pitchFamily="34" charset="0"/>
                <a:ea typeface="Verdana" panose="020B0604030504040204" pitchFamily="34" charset="0"/>
                <a:cs typeface="Verdana" panose="020B0604030504040204" pitchFamily="34" charset="0"/>
              </a:rPr>
              <a:t>FReSH</a:t>
            </a:r>
            <a:endParaRPr lang="en-US" sz="1000" b="1" dirty="0">
              <a:solidFill>
                <a:srgbClr val="2E4D7E"/>
              </a:solidFill>
              <a:latin typeface="Verdana" panose="020B0604030504040204" pitchFamily="34" charset="0"/>
              <a:ea typeface="Verdana" panose="020B0604030504040204" pitchFamily="34" charset="0"/>
              <a:cs typeface="Verdana" panose="020B0604030504040204" pitchFamily="34" charset="0"/>
            </a:endParaRPr>
          </a:p>
          <a:p>
            <a:pPr defTabSz="685800">
              <a:spcAft>
                <a:spcPts val="600"/>
              </a:spcAft>
            </a:pPr>
            <a:r>
              <a:rPr lang="en-US" sz="900" dirty="0" err="1">
                <a:solidFill>
                  <a:srgbClr val="404040"/>
                </a:solidFill>
                <a:latin typeface="Verdana" panose="020B0604030504040204" pitchFamily="34" charset="0"/>
                <a:ea typeface="Verdana" panose="020B0604030504040204" pitchFamily="34" charset="0"/>
                <a:cs typeface="Verdana" panose="020B0604030504040204" pitchFamily="34" charset="0"/>
              </a:rPr>
              <a:t>FReSH</a:t>
            </a:r>
            <a:r>
              <a:rPr 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 by Concentra is a new way of measuring patient progress after injury. Instead of focusing on a patient’s perception of pain, it emphasizes functional restoration – what a patient can do and how a patient is progressing – and encourages each patient to actively participate in his or her recovery.</a:t>
            </a:r>
          </a:p>
        </p:txBody>
      </p:sp>
      <p:sp>
        <p:nvSpPr>
          <p:cNvPr id="7" name="TextBox 6">
            <a:extLst>
              <a:ext uri="{FF2B5EF4-FFF2-40B4-BE49-F238E27FC236}">
                <a16:creationId xmlns:a16="http://schemas.microsoft.com/office/drawing/2014/main" id="{1AE08207-E074-4AE9-ABB5-CA84CF0BA042}"/>
              </a:ext>
            </a:extLst>
          </p:cNvPr>
          <p:cNvSpPr txBox="1"/>
          <p:nvPr/>
        </p:nvSpPr>
        <p:spPr>
          <a:xfrm>
            <a:off x="3376511" y="3042593"/>
            <a:ext cx="2560320" cy="1097280"/>
          </a:xfrm>
          <a:prstGeom prst="rect">
            <a:avLst/>
          </a:prstGeom>
          <a:noFill/>
        </p:spPr>
        <p:txBody>
          <a:bodyPr wrap="square" rtlCol="0">
            <a:noAutofit/>
          </a:bodyPr>
          <a:lstStyle/>
          <a:p>
            <a:pPr marL="566738">
              <a:spcAft>
                <a:spcPts val="600"/>
              </a:spcAft>
            </a:pPr>
            <a:r>
              <a:rPr lang="en-US" sz="1000" b="1" dirty="0">
                <a:solidFill>
                  <a:schemeClr val="bg1"/>
                </a:solidFill>
                <a:ea typeface="Verdana" panose="020B0604030504040204" pitchFamily="34" charset="0"/>
                <a:cs typeface="Verdana" panose="020B0604030504040204" pitchFamily="34" charset="0"/>
              </a:rPr>
              <a:t>OHU</a:t>
            </a:r>
            <a:endParaRPr lang="en-US" sz="900" b="1" dirty="0">
              <a:solidFill>
                <a:schemeClr val="bg1"/>
              </a:solidFill>
              <a:ea typeface="Verdana" panose="020B0604030504040204" pitchFamily="34" charset="0"/>
              <a:cs typeface="Verdana" panose="020B0604030504040204" pitchFamily="34" charset="0"/>
            </a:endParaRPr>
          </a:p>
          <a:p>
            <a:pPr>
              <a:spcAft>
                <a:spcPts val="600"/>
              </a:spcAft>
            </a:pPr>
            <a:r>
              <a:rPr lang="en-US" sz="900" dirty="0">
                <a:ea typeface="Verdana" panose="020B0604030504040204" pitchFamily="34" charset="0"/>
                <a:cs typeface="Verdana" panose="020B0604030504040204" pitchFamily="34" charset="0"/>
              </a:rPr>
              <a:t>Concentra’s Occupational Health University (OHU) is a</a:t>
            </a:r>
            <a:r>
              <a:rPr lang="en-US" sz="900" dirty="0"/>
              <a:t> program for our medical and therapy clinicians to better understand the occupational health field and best practices for the care of injured employees. It offers a methodical and challenging curriculum path to guide clinicians’ professional growth in this unique field. </a:t>
            </a:r>
            <a:endParaRPr lang="en-US" sz="900" dirty="0">
              <a:ea typeface="Verdana" panose="020B0604030504040204" pitchFamily="34" charset="0"/>
              <a:cs typeface="Verdana" panose="020B0604030504040204" pitchFamily="34" charset="0"/>
            </a:endParaRPr>
          </a:p>
          <a:p>
            <a:pPr>
              <a:spcAft>
                <a:spcPts val="600"/>
              </a:spcAft>
            </a:pPr>
            <a:endParaRPr 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31" name="Graphic 30">
            <a:extLst>
              <a:ext uri="{FF2B5EF4-FFF2-40B4-BE49-F238E27FC236}">
                <a16:creationId xmlns:a16="http://schemas.microsoft.com/office/drawing/2014/main" id="{90BD4B81-8481-46A7-A010-92FD7E130F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76511" y="1284996"/>
            <a:ext cx="742950" cy="306371"/>
          </a:xfrm>
          <a:prstGeom prst="rect">
            <a:avLst/>
          </a:prstGeom>
        </p:spPr>
      </p:pic>
      <p:pic>
        <p:nvPicPr>
          <p:cNvPr id="32" name="Graphic 31">
            <a:extLst>
              <a:ext uri="{FF2B5EF4-FFF2-40B4-BE49-F238E27FC236}">
                <a16:creationId xmlns:a16="http://schemas.microsoft.com/office/drawing/2014/main" id="{21CAC8F4-34B5-4427-8C05-AA8BEC370E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36412" y="1191635"/>
            <a:ext cx="566893" cy="399732"/>
          </a:xfrm>
          <a:prstGeom prst="rect">
            <a:avLst/>
          </a:prstGeom>
        </p:spPr>
      </p:pic>
      <p:pic>
        <p:nvPicPr>
          <p:cNvPr id="33" name="Graphic 32">
            <a:extLst>
              <a:ext uri="{FF2B5EF4-FFF2-40B4-BE49-F238E27FC236}">
                <a16:creationId xmlns:a16="http://schemas.microsoft.com/office/drawing/2014/main" id="{B0880F19-BEB6-4C62-AC1C-0C9F5339EA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2940" y="2824851"/>
            <a:ext cx="514350" cy="500063"/>
          </a:xfrm>
          <a:prstGeom prst="rect">
            <a:avLst/>
          </a:prstGeom>
        </p:spPr>
      </p:pic>
      <p:pic>
        <p:nvPicPr>
          <p:cNvPr id="34" name="Graphic 33">
            <a:extLst>
              <a:ext uri="{FF2B5EF4-FFF2-40B4-BE49-F238E27FC236}">
                <a16:creationId xmlns:a16="http://schemas.microsoft.com/office/drawing/2014/main" id="{3A097855-D9B8-463B-A4B2-8B9EE1AE71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22828" y="2972702"/>
            <a:ext cx="347614" cy="463485"/>
          </a:xfrm>
          <a:prstGeom prst="rect">
            <a:avLst/>
          </a:prstGeom>
        </p:spPr>
      </p:pic>
      <p:pic>
        <p:nvPicPr>
          <p:cNvPr id="35" name="Graphic 34">
            <a:extLst>
              <a:ext uri="{FF2B5EF4-FFF2-40B4-BE49-F238E27FC236}">
                <a16:creationId xmlns:a16="http://schemas.microsoft.com/office/drawing/2014/main" id="{B47CC474-616F-4911-BEA9-2A898EE3F03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376511" y="2901039"/>
            <a:ext cx="685800" cy="428625"/>
          </a:xfrm>
          <a:prstGeom prst="rect">
            <a:avLst/>
          </a:prstGeom>
        </p:spPr>
      </p:pic>
      <p:pic>
        <p:nvPicPr>
          <p:cNvPr id="36" name="Graphic 35">
            <a:extLst>
              <a:ext uri="{FF2B5EF4-FFF2-40B4-BE49-F238E27FC236}">
                <a16:creationId xmlns:a16="http://schemas.microsoft.com/office/drawing/2014/main" id="{8A5B0847-50B5-4E50-8F23-407C6578CDB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2940" y="1122105"/>
            <a:ext cx="527919" cy="469262"/>
          </a:xfrm>
          <a:prstGeom prst="rect">
            <a:avLst/>
          </a:prstGeom>
        </p:spPr>
      </p:pic>
    </p:spTree>
    <p:extLst>
      <p:ext uri="{BB962C8B-B14F-4D97-AF65-F5344CB8AC3E}">
        <p14:creationId xmlns:p14="http://schemas.microsoft.com/office/powerpoint/2010/main" val="3016648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defTabSz="685800">
              <a:defRPr/>
            </a:pPr>
            <a:fld id="{290567DB-3B83-254F-A049-1F4DF64DA552}" type="slidenum">
              <a:rPr lang="en-US">
                <a:solidFill>
                  <a:srgbClr val="404040">
                    <a:lumMod val="60000"/>
                    <a:lumOff val="40000"/>
                  </a:srgbClr>
                </a:solidFill>
              </a:rPr>
              <a:pPr defTabSz="685800">
                <a:defRPr/>
              </a:pPr>
              <a:t>9</a:t>
            </a:fld>
            <a:r>
              <a:rPr lang="en-US" dirty="0">
                <a:solidFill>
                  <a:srgbClr val="404040">
                    <a:lumMod val="60000"/>
                    <a:lumOff val="40000"/>
                  </a:srgbClr>
                </a:solidFill>
              </a:rPr>
              <a:t> </a:t>
            </a:r>
          </a:p>
        </p:txBody>
      </p:sp>
      <p:sp>
        <p:nvSpPr>
          <p:cNvPr id="8" name="Text Placeholder 1"/>
          <p:cNvSpPr>
            <a:spLocks noGrp="1"/>
          </p:cNvSpPr>
          <p:nvPr>
            <p:ph type="body" sz="quarter" idx="18"/>
          </p:nvPr>
        </p:nvSpPr>
        <p:spPr/>
        <p:txBody>
          <a:bodyPr/>
          <a:lstStyle/>
          <a:p>
            <a:pPr marL="0" indent="0">
              <a:spcBef>
                <a:spcPts val="0"/>
              </a:spcBef>
              <a:spcAft>
                <a:spcPts val="900"/>
              </a:spcAft>
              <a:buSzPct val="102000"/>
            </a:pPr>
            <a:endParaRPr lang="en-US" dirty="0"/>
          </a:p>
        </p:txBody>
      </p:sp>
      <p:sp>
        <p:nvSpPr>
          <p:cNvPr id="3" name="Title 2"/>
          <p:cNvSpPr>
            <a:spLocks noGrp="1"/>
          </p:cNvSpPr>
          <p:nvPr>
            <p:ph type="title"/>
          </p:nvPr>
        </p:nvSpPr>
        <p:spPr/>
        <p:txBody>
          <a:bodyPr/>
          <a:lstStyle/>
          <a:p>
            <a:r>
              <a:rPr lang="en-US" dirty="0"/>
              <a:t>Concentra Telemed:</a:t>
            </a:r>
          </a:p>
        </p:txBody>
      </p:sp>
      <p:sp>
        <p:nvSpPr>
          <p:cNvPr id="2" name="Text Placeholder 1">
            <a:extLst>
              <a:ext uri="{FF2B5EF4-FFF2-40B4-BE49-F238E27FC236}">
                <a16:creationId xmlns:a16="http://schemas.microsoft.com/office/drawing/2014/main" id="{64663F33-9D65-44DF-9DD8-DDE583C2FC2A}"/>
              </a:ext>
            </a:extLst>
          </p:cNvPr>
          <p:cNvSpPr>
            <a:spLocks noGrp="1"/>
          </p:cNvSpPr>
          <p:nvPr>
            <p:ph type="body" sz="quarter" idx="19"/>
          </p:nvPr>
        </p:nvSpPr>
        <p:spPr/>
        <p:txBody>
          <a:bodyPr/>
          <a:lstStyle/>
          <a:p>
            <a:r>
              <a:rPr lang="en-US" dirty="0"/>
              <a:t>Speed injured employees’ access to care</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9881" t="29127" r="20457" b="28702"/>
          <a:stretch/>
        </p:blipFill>
        <p:spPr>
          <a:xfrm>
            <a:off x="623455" y="2731253"/>
            <a:ext cx="3026016" cy="1652764"/>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202" y="1945680"/>
            <a:ext cx="1693930" cy="560072"/>
          </a:xfrm>
          <a:prstGeom prst="rect">
            <a:avLst/>
          </a:prstGeom>
        </p:spPr>
      </p:pic>
      <p:sp>
        <p:nvSpPr>
          <p:cNvPr id="9" name="Rectangle 8"/>
          <p:cNvSpPr/>
          <p:nvPr/>
        </p:nvSpPr>
        <p:spPr>
          <a:xfrm>
            <a:off x="3955440" y="1865890"/>
            <a:ext cx="4618380" cy="600164"/>
          </a:xfrm>
          <a:prstGeom prst="rect">
            <a:avLst/>
          </a:prstGeom>
          <a:noFill/>
        </p:spPr>
        <p:txBody>
          <a:bodyPr wrap="square">
            <a:spAutoFit/>
          </a:bodyPr>
          <a:lstStyle/>
          <a:p>
            <a:pPr defTabSz="685800">
              <a:spcAft>
                <a:spcPts val="600"/>
              </a:spcAft>
              <a:buSzPct val="102000"/>
            </a:pPr>
            <a:r>
              <a:rPr lang="en-US" sz="1100" b="1" dirty="0">
                <a:solidFill>
                  <a:srgbClr val="2E4D7E"/>
                </a:solidFill>
                <a:latin typeface="Verdana"/>
                <a:ea typeface="Verdana" panose="020B0604030504040204" pitchFamily="34" charset="0"/>
                <a:cs typeface="Verdana" panose="020B0604030504040204" pitchFamily="34" charset="0"/>
              </a:rPr>
              <a:t>Concentra Telemed has conducted </a:t>
            </a:r>
            <a:r>
              <a:rPr lang="en-US" sz="1100" b="1" dirty="0">
                <a:solidFill>
                  <a:schemeClr val="tx2"/>
                </a:solidFill>
                <a:ea typeface="Verdana" panose="020B0604030504040204" pitchFamily="34" charset="0"/>
                <a:cs typeface="Verdana" panose="020B0604030504040204" pitchFamily="34" charset="0"/>
              </a:rPr>
              <a:t>43,000 </a:t>
            </a:r>
            <a:r>
              <a:rPr lang="en-US" sz="1100" b="1" dirty="0">
                <a:solidFill>
                  <a:schemeClr val="tx2"/>
                </a:solidFill>
                <a:latin typeface="Verdana"/>
                <a:ea typeface="Verdana" panose="020B0604030504040204" pitchFamily="34" charset="0"/>
                <a:cs typeface="Verdana" panose="020B0604030504040204" pitchFamily="34" charset="0"/>
              </a:rPr>
              <a:t>virtual visits </a:t>
            </a:r>
            <a:r>
              <a:rPr lang="en-US" sz="1100" b="1" dirty="0">
                <a:solidFill>
                  <a:srgbClr val="2E4D7E"/>
                </a:solidFill>
                <a:latin typeface="Verdana"/>
                <a:ea typeface="Verdana" panose="020B0604030504040204" pitchFamily="34" charset="0"/>
                <a:cs typeface="Verdana" panose="020B0604030504040204" pitchFamily="34" charset="0"/>
              </a:rPr>
              <a:t>since inception – and we continue to expand our footprint and offerings to meet growing demand.</a:t>
            </a:r>
          </a:p>
        </p:txBody>
      </p:sp>
      <p:sp>
        <p:nvSpPr>
          <p:cNvPr id="10" name="Rectangle 9">
            <a:extLst>
              <a:ext uri="{FF2B5EF4-FFF2-40B4-BE49-F238E27FC236}">
                <a16:creationId xmlns:a16="http://schemas.microsoft.com/office/drawing/2014/main" id="{F63CEEA3-8778-409C-8A58-7AF085D1FC81}"/>
              </a:ext>
            </a:extLst>
          </p:cNvPr>
          <p:cNvSpPr/>
          <p:nvPr/>
        </p:nvSpPr>
        <p:spPr>
          <a:xfrm>
            <a:off x="508001" y="1087522"/>
            <a:ext cx="8114718" cy="577081"/>
          </a:xfrm>
          <a:prstGeom prst="rect">
            <a:avLst/>
          </a:prstGeom>
        </p:spPr>
        <p:txBody>
          <a:bodyPr wrap="square">
            <a:spAutoFit/>
          </a:bodyPr>
          <a:lstStyle/>
          <a:p>
            <a:r>
              <a:rPr lang="en-US" sz="1050" dirty="0"/>
              <a:t>Concentra Telemed</a:t>
            </a:r>
            <a:r>
              <a:rPr lang="en-US" sz="1050" baseline="30000" dirty="0"/>
              <a:t>®</a:t>
            </a:r>
            <a:r>
              <a:rPr lang="en-US" sz="1050" dirty="0"/>
              <a:t> was introduced in 2017 as the first telemedicine platform designed for the treatment of work-related injuries and illnesses. Since that time, employers and employees nationwide have trusted Concentra Telemed clinicians to provide the right care at the right time – forever changing the occupational health care landscape. </a:t>
            </a:r>
            <a:endParaRPr lang="en-US" sz="1050" dirty="0">
              <a:solidFill>
                <a:srgbClr val="404040"/>
              </a:solidFill>
              <a:latin typeface="Verdana"/>
            </a:endParaRPr>
          </a:p>
        </p:txBody>
      </p:sp>
      <p:graphicFrame>
        <p:nvGraphicFramePr>
          <p:cNvPr id="11" name="Table 10">
            <a:extLst>
              <a:ext uri="{FF2B5EF4-FFF2-40B4-BE49-F238E27FC236}">
                <a16:creationId xmlns:a16="http://schemas.microsoft.com/office/drawing/2014/main" id="{3A6C4BDA-B5A7-4A58-A85B-346B073C9D2E}"/>
              </a:ext>
            </a:extLst>
          </p:cNvPr>
          <p:cNvGraphicFramePr>
            <a:graphicFrameLocks noGrp="1"/>
          </p:cNvGraphicFramePr>
          <p:nvPr>
            <p:extLst>
              <p:ext uri="{D42A27DB-BD31-4B8C-83A1-F6EECF244321}">
                <p14:modId xmlns:p14="http://schemas.microsoft.com/office/powerpoint/2010/main" val="500599114"/>
              </p:ext>
            </p:extLst>
          </p:nvPr>
        </p:nvGraphicFramePr>
        <p:xfrm>
          <a:off x="3955440" y="2566302"/>
          <a:ext cx="4667279" cy="2058036"/>
        </p:xfrm>
        <a:graphic>
          <a:graphicData uri="http://schemas.openxmlformats.org/drawingml/2006/table">
            <a:tbl>
              <a:tblPr firstRow="1" firstCol="1" bandRow="1">
                <a:tableStyleId>{5C22544A-7EE6-4342-B048-85BDC9FD1C3A}</a:tableStyleId>
              </a:tblPr>
              <a:tblGrid>
                <a:gridCol w="1086724">
                  <a:extLst>
                    <a:ext uri="{9D8B030D-6E8A-4147-A177-3AD203B41FA5}">
                      <a16:colId xmlns:a16="http://schemas.microsoft.com/office/drawing/2014/main" val="3592977790"/>
                    </a:ext>
                  </a:extLst>
                </a:gridCol>
                <a:gridCol w="1186498">
                  <a:extLst>
                    <a:ext uri="{9D8B030D-6E8A-4147-A177-3AD203B41FA5}">
                      <a16:colId xmlns:a16="http://schemas.microsoft.com/office/drawing/2014/main" val="1940562368"/>
                    </a:ext>
                  </a:extLst>
                </a:gridCol>
                <a:gridCol w="1254760">
                  <a:extLst>
                    <a:ext uri="{9D8B030D-6E8A-4147-A177-3AD203B41FA5}">
                      <a16:colId xmlns:a16="http://schemas.microsoft.com/office/drawing/2014/main" val="2095282238"/>
                    </a:ext>
                  </a:extLst>
                </a:gridCol>
                <a:gridCol w="1139297">
                  <a:extLst>
                    <a:ext uri="{9D8B030D-6E8A-4147-A177-3AD203B41FA5}">
                      <a16:colId xmlns:a16="http://schemas.microsoft.com/office/drawing/2014/main" val="2409962905"/>
                    </a:ext>
                  </a:extLst>
                </a:gridCol>
              </a:tblGrid>
              <a:tr h="148708">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Available now</a:t>
                      </a:r>
                      <a:endParaRPr lang="en-US" sz="1000" b="1" dirty="0">
                        <a:solidFill>
                          <a:schemeClr val="bg1"/>
                        </a:solidFill>
                      </a:endParaRPr>
                    </a:p>
                  </a:txBody>
                  <a:tcPr marL="68580" marR="68580" marT="20479" marB="20479"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a:spcBef>
                          <a:spcPts val="0"/>
                        </a:spcBef>
                        <a:spcAft>
                          <a:spcPts val="0"/>
                        </a:spcAft>
                      </a:pP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27305" marB="27305"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b="1" dirty="0">
                        <a:solidFill>
                          <a:schemeClr val="bg1"/>
                        </a:solidFill>
                      </a:endParaRPr>
                    </a:p>
                  </a:txBody>
                  <a:tcPr marL="68580" marR="68580" marT="20479" marB="20479"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b="1" dirty="0">
                        <a:solidFill>
                          <a:schemeClr val="bg1"/>
                        </a:solidFill>
                      </a:endParaRPr>
                    </a:p>
                  </a:txBody>
                  <a:tcPr marL="68580" marR="68580" marT="20479" marB="20479"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6447042"/>
                  </a:ext>
                </a:extLst>
              </a:tr>
              <a:tr h="1715519">
                <a:tc>
                  <a:txBody>
                    <a:bodyPr/>
                    <a:lstStyle/>
                    <a:p>
                      <a:pPr marL="171450" marR="0" indent="-171450">
                        <a:lnSpc>
                          <a:spcPct val="100000"/>
                        </a:lnSpc>
                        <a:spcBef>
                          <a:spcPts val="0"/>
                        </a:spcBef>
                        <a:spcAft>
                          <a:spcPts val="200"/>
                        </a:spcAft>
                        <a:buFont typeface="Arial" panose="020B0604020202020204" pitchFamily="34" charset="0"/>
                        <a:buChar char="•"/>
                      </a:pPr>
                      <a:r>
                        <a:rPr lang="en-US" sz="900" b="0" dirty="0">
                          <a:solidFill>
                            <a:schemeClr val="tx1"/>
                          </a:solidFill>
                          <a:effectLst/>
                          <a:latin typeface="+mj-lt"/>
                        </a:rPr>
                        <a:t>Alaska</a:t>
                      </a:r>
                    </a:p>
                    <a:p>
                      <a:pPr marL="171450" marR="0" indent="-171450">
                        <a:lnSpc>
                          <a:spcPct val="100000"/>
                        </a:lnSpc>
                        <a:spcBef>
                          <a:spcPts val="0"/>
                        </a:spcBef>
                        <a:spcAft>
                          <a:spcPts val="200"/>
                        </a:spcAft>
                        <a:buFont typeface="Arial" panose="020B0604020202020204" pitchFamily="34" charset="0"/>
                        <a:buChar char="•"/>
                      </a:pPr>
                      <a:r>
                        <a:rPr lang="en-US" sz="900" b="0" dirty="0">
                          <a:solidFill>
                            <a:schemeClr val="tx1"/>
                          </a:solidFill>
                          <a:effectLst/>
                          <a:latin typeface="+mj-lt"/>
                        </a:rPr>
                        <a:t>Arizona</a:t>
                      </a:r>
                    </a:p>
                    <a:p>
                      <a:pPr marL="171450" marR="0" indent="-171450">
                        <a:lnSpc>
                          <a:spcPct val="100000"/>
                        </a:lnSpc>
                        <a:spcBef>
                          <a:spcPts val="0"/>
                        </a:spcBef>
                        <a:spcAft>
                          <a:spcPts val="200"/>
                        </a:spcAft>
                        <a:buFont typeface="Arial" panose="020B0604020202020204" pitchFamily="34" charset="0"/>
                        <a:buChar char="•"/>
                      </a:pPr>
                      <a:r>
                        <a:rPr lang="en-US" sz="900" b="0" dirty="0">
                          <a:solidFill>
                            <a:schemeClr val="tx1"/>
                          </a:solidFill>
                          <a:effectLst/>
                          <a:latin typeface="+mj-lt"/>
                        </a:rPr>
                        <a:t>California</a:t>
                      </a:r>
                    </a:p>
                    <a:p>
                      <a:pPr marL="171450" marR="0" indent="-171450">
                        <a:lnSpc>
                          <a:spcPct val="100000"/>
                        </a:lnSpc>
                        <a:spcBef>
                          <a:spcPts val="0"/>
                        </a:spcBef>
                        <a:spcAft>
                          <a:spcPts val="200"/>
                        </a:spcAft>
                        <a:buFont typeface="Arial" panose="020B0604020202020204" pitchFamily="34" charset="0"/>
                        <a:buChar char="•"/>
                      </a:pPr>
                      <a:r>
                        <a:rPr lang="en-US" sz="900" b="0" dirty="0">
                          <a:solidFill>
                            <a:schemeClr val="tx1"/>
                          </a:solidFill>
                          <a:effectLst/>
                          <a:latin typeface="+mj-lt"/>
                        </a:rPr>
                        <a:t>Colorado</a:t>
                      </a:r>
                    </a:p>
                    <a:p>
                      <a:pPr marL="171450" marR="0" indent="-171450">
                        <a:lnSpc>
                          <a:spcPct val="100000"/>
                        </a:lnSpc>
                        <a:spcBef>
                          <a:spcPts val="0"/>
                        </a:spcBef>
                        <a:spcAft>
                          <a:spcPts val="200"/>
                        </a:spcAft>
                        <a:buFont typeface="Arial" panose="020B0604020202020204" pitchFamily="34" charset="0"/>
                        <a:buChar char="•"/>
                      </a:pPr>
                      <a:r>
                        <a:rPr lang="en-US" sz="900" b="0" dirty="0">
                          <a:solidFill>
                            <a:schemeClr val="tx1"/>
                          </a:solidFill>
                          <a:effectLst/>
                          <a:latin typeface="+mj-lt"/>
                        </a:rPr>
                        <a:t>Connecticut</a:t>
                      </a:r>
                    </a:p>
                    <a:p>
                      <a:pPr marL="171450" marR="0" indent="-171450">
                        <a:lnSpc>
                          <a:spcPct val="100000"/>
                        </a:lnSpc>
                        <a:spcBef>
                          <a:spcPts val="0"/>
                        </a:spcBef>
                        <a:spcAft>
                          <a:spcPts val="200"/>
                        </a:spcAft>
                        <a:buFont typeface="Arial" panose="020B0604020202020204" pitchFamily="34" charset="0"/>
                        <a:buChar char="•"/>
                      </a:pPr>
                      <a:r>
                        <a:rPr lang="en-US" sz="900" b="0" dirty="0">
                          <a:solidFill>
                            <a:schemeClr val="tx1"/>
                          </a:solidFill>
                          <a:effectLst/>
                          <a:latin typeface="+mj-lt"/>
                        </a:rPr>
                        <a:t>Delaware</a:t>
                      </a:r>
                    </a:p>
                    <a:p>
                      <a:pPr marL="171450" marR="0" indent="-171450">
                        <a:lnSpc>
                          <a:spcPct val="100000"/>
                        </a:lnSpc>
                        <a:spcBef>
                          <a:spcPts val="0"/>
                        </a:spcBef>
                        <a:spcAft>
                          <a:spcPts val="200"/>
                        </a:spcAft>
                        <a:buFont typeface="Arial" panose="020B0604020202020204" pitchFamily="34" charset="0"/>
                        <a:buChar char="•"/>
                      </a:pPr>
                      <a:r>
                        <a:rPr lang="en-US" sz="900" b="0" dirty="0">
                          <a:solidFill>
                            <a:schemeClr val="tx1"/>
                          </a:solidFill>
                          <a:effectLst/>
                          <a:latin typeface="+mj-lt"/>
                        </a:rPr>
                        <a:t>Florida</a:t>
                      </a:r>
                    </a:p>
                    <a:p>
                      <a:pPr marL="171450" marR="0" indent="-171450">
                        <a:lnSpc>
                          <a:spcPct val="100000"/>
                        </a:lnSpc>
                        <a:spcBef>
                          <a:spcPts val="0"/>
                        </a:spcBef>
                        <a:spcAft>
                          <a:spcPts val="200"/>
                        </a:spcAft>
                        <a:buFont typeface="Arial" panose="020B0604020202020204" pitchFamily="34" charset="0"/>
                        <a:buChar char="•"/>
                      </a:pPr>
                      <a:r>
                        <a:rPr lang="en-US" sz="900" b="0" dirty="0">
                          <a:solidFill>
                            <a:schemeClr val="tx1"/>
                          </a:solidFill>
                          <a:effectLst/>
                          <a:latin typeface="+mj-lt"/>
                        </a:rPr>
                        <a:t>Georgia</a:t>
                      </a:r>
                    </a:p>
                    <a:p>
                      <a:pPr marL="171450" marR="0" indent="-171450">
                        <a:lnSpc>
                          <a:spcPct val="100000"/>
                        </a:lnSpc>
                        <a:spcBef>
                          <a:spcPts val="0"/>
                        </a:spcBef>
                        <a:spcAft>
                          <a:spcPts val="200"/>
                        </a:spcAft>
                        <a:buFont typeface="Arial" panose="020B0604020202020204" pitchFamily="34" charset="0"/>
                        <a:buChar char="•"/>
                      </a:pPr>
                      <a:r>
                        <a:rPr lang="en-US" sz="900" b="0" dirty="0">
                          <a:solidFill>
                            <a:schemeClr val="tx1"/>
                          </a:solidFill>
                          <a:effectLst/>
                          <a:latin typeface="+mj-lt"/>
                        </a:rPr>
                        <a:t>Hawaii</a:t>
                      </a:r>
                    </a:p>
                    <a:p>
                      <a:pPr marL="171450" marR="0" indent="-171450">
                        <a:lnSpc>
                          <a:spcPct val="100000"/>
                        </a:lnSpc>
                        <a:spcBef>
                          <a:spcPts val="0"/>
                        </a:spcBef>
                        <a:spcAft>
                          <a:spcPts val="200"/>
                        </a:spcAft>
                        <a:buFont typeface="Arial" panose="020B0604020202020204" pitchFamily="34" charset="0"/>
                        <a:buChar char="•"/>
                      </a:pPr>
                      <a:r>
                        <a:rPr lang="en-US" sz="900" b="0" dirty="0">
                          <a:solidFill>
                            <a:schemeClr val="tx1"/>
                          </a:solidFill>
                          <a:effectLst/>
                          <a:latin typeface="+mj-lt"/>
                        </a:rPr>
                        <a:t>Illinois</a:t>
                      </a:r>
                    </a:p>
                    <a:p>
                      <a:pPr marL="171450" marR="0" indent="-171450">
                        <a:lnSpc>
                          <a:spcPct val="100000"/>
                        </a:lnSpc>
                        <a:spcBef>
                          <a:spcPts val="0"/>
                        </a:spcBef>
                        <a:spcAft>
                          <a:spcPts val="200"/>
                        </a:spcAft>
                        <a:buFont typeface="Arial" panose="020B0604020202020204" pitchFamily="34" charset="0"/>
                        <a:buChar char="•"/>
                      </a:pP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68580" marR="68580" marT="20479" marB="20479">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Indiana</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Iowa</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Kansas</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Kentucky</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Louisiana</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Maine</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Maryland</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Massachusetts</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Michigan</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Minnesota</a:t>
                      </a:r>
                    </a:p>
                    <a:p>
                      <a:pPr marL="171450" marR="0" indent="-171450">
                        <a:lnSpc>
                          <a:spcPct val="100000"/>
                        </a:lnSpc>
                        <a:spcBef>
                          <a:spcPts val="0"/>
                        </a:spcBef>
                        <a:spcAft>
                          <a:spcPts val="200"/>
                        </a:spcAft>
                        <a:buFont typeface="Arial" panose="020B0604020202020204" pitchFamily="34" charset="0"/>
                        <a:buChar char="•"/>
                      </a:pP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68580" marR="68580" marT="20479" marB="20479">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Missouri</a:t>
                      </a:r>
                    </a:p>
                    <a:p>
                      <a:pPr marL="171450" marR="0" lvl="0" indent="-1714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kern="1200" dirty="0">
                          <a:solidFill>
                            <a:schemeClr val="tx1"/>
                          </a:solidFill>
                          <a:effectLst/>
                          <a:latin typeface="+mn-lt"/>
                          <a:ea typeface="+mn-ea"/>
                          <a:cs typeface="+mn-cs"/>
                        </a:rPr>
                        <a:t>Nebraska</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New Hampshire</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New Jersey</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New Mexico</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North Carolina</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Ohio </a:t>
                      </a:r>
                      <a:br>
                        <a:rPr lang="en-US" sz="900" b="0" kern="1200" dirty="0">
                          <a:solidFill>
                            <a:schemeClr val="tx1"/>
                          </a:solidFill>
                          <a:effectLst/>
                          <a:latin typeface="+mn-lt"/>
                          <a:ea typeface="+mn-ea"/>
                          <a:cs typeface="+mn-cs"/>
                        </a:rPr>
                      </a:br>
                      <a:r>
                        <a:rPr lang="en-US" sz="900" b="0" kern="1200" dirty="0">
                          <a:solidFill>
                            <a:schemeClr val="tx1"/>
                          </a:solidFill>
                          <a:effectLst/>
                          <a:latin typeface="+mn-lt"/>
                          <a:ea typeface="+mn-ea"/>
                          <a:cs typeface="+mn-cs"/>
                        </a:rPr>
                        <a:t>(Self Insured)</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Oklahoma</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Oregon</a:t>
                      </a:r>
                    </a:p>
                    <a:p>
                      <a:pPr marL="171450" marR="0" indent="-171450">
                        <a:lnSpc>
                          <a:spcPct val="100000"/>
                        </a:lnSpc>
                        <a:spcBef>
                          <a:spcPts val="0"/>
                        </a:spcBef>
                        <a:spcAft>
                          <a:spcPts val="200"/>
                        </a:spcAft>
                        <a:buFont typeface="Arial" panose="020B0604020202020204" pitchFamily="34" charset="0"/>
                        <a:buChar char="•"/>
                      </a:pP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68580" marR="68580" marT="20479" marB="20479">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kern="1200" dirty="0">
                          <a:solidFill>
                            <a:schemeClr val="tx1"/>
                          </a:solidFill>
                          <a:effectLst/>
                          <a:latin typeface="+mn-lt"/>
                          <a:ea typeface="+mn-ea"/>
                          <a:cs typeface="+mn-cs"/>
                        </a:rPr>
                        <a:t>Pennsylvania</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Rhode Island</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South Carolina</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Tennessee</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Texas </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Utah</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Vermont</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Virginia</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Washington</a:t>
                      </a:r>
                    </a:p>
                    <a:p>
                      <a:pPr marL="171450" marR="0" indent="-171450">
                        <a:lnSpc>
                          <a:spcPct val="100000"/>
                        </a:lnSpc>
                        <a:spcBef>
                          <a:spcPts val="0"/>
                        </a:spcBef>
                        <a:spcAft>
                          <a:spcPts val="200"/>
                        </a:spcAft>
                        <a:buFont typeface="Arial" panose="020B0604020202020204" pitchFamily="34" charset="0"/>
                        <a:buChar char="•"/>
                      </a:pPr>
                      <a:r>
                        <a:rPr lang="en-US" sz="900" b="0" kern="1200" dirty="0">
                          <a:solidFill>
                            <a:schemeClr val="tx1"/>
                          </a:solidFill>
                          <a:effectLst/>
                          <a:latin typeface="+mn-lt"/>
                          <a:ea typeface="+mn-ea"/>
                          <a:cs typeface="+mn-cs"/>
                        </a:rPr>
                        <a:t>Wisconsin</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68580" marR="68580" marT="20479" marB="20479">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9340133"/>
                  </a:ext>
                </a:extLst>
              </a:tr>
            </a:tbl>
          </a:graphicData>
        </a:graphic>
      </p:graphicFrame>
    </p:spTree>
    <p:extLst>
      <p:ext uri="{BB962C8B-B14F-4D97-AF65-F5344CB8AC3E}">
        <p14:creationId xmlns:p14="http://schemas.microsoft.com/office/powerpoint/2010/main" val="360305322"/>
      </p:ext>
    </p:extLst>
  </p:cSld>
  <p:clrMapOvr>
    <a:masterClrMapping/>
  </p:clrMapOvr>
</p:sld>
</file>

<file path=ppt/theme/theme1.xml><?xml version="1.0" encoding="utf-8"?>
<a:theme xmlns:a="http://schemas.openxmlformats.org/drawingml/2006/main" name="1_2016 Concentra Preso-General Deck">
  <a:themeElements>
    <a:clrScheme name="Concentra 2016">
      <a:dk1>
        <a:srgbClr val="404040"/>
      </a:dk1>
      <a:lt1>
        <a:srgbClr val="2E4D7E"/>
      </a:lt1>
      <a:dk2>
        <a:srgbClr val="F87E1A"/>
      </a:dk2>
      <a:lt2>
        <a:srgbClr val="86ADD6"/>
      </a:lt2>
      <a:accent1>
        <a:srgbClr val="BCBF22"/>
      </a:accent1>
      <a:accent2>
        <a:srgbClr val="FFAF34"/>
      </a:accent2>
      <a:accent3>
        <a:srgbClr val="B2091A"/>
      </a:accent3>
      <a:accent4>
        <a:srgbClr val="4B1555"/>
      </a:accent4>
      <a:accent5>
        <a:srgbClr val="006C67"/>
      </a:accent5>
      <a:accent6>
        <a:srgbClr val="001C39"/>
      </a:accent6>
      <a:hlink>
        <a:srgbClr val="0000FF"/>
      </a:hlink>
      <a:folHlink>
        <a:srgbClr val="800080"/>
      </a:folHlink>
    </a:clrScheme>
    <a:fontScheme name="Concentra 2016">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cap="rnd">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lumMod val="40000"/>
              <a:lumOff val="6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Aft>
            <a:spcPts val="600"/>
          </a:spcAft>
          <a:defRPr sz="1200" dirty="0" err="1"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2.xml><?xml version="1.0" encoding="utf-8"?>
<a:theme xmlns:a="http://schemas.openxmlformats.org/drawingml/2006/main" name="1_2016 Concentra Preso-General Deck">
  <a:themeElements>
    <a:clrScheme name="Concentra 2016">
      <a:dk1>
        <a:srgbClr val="404040"/>
      </a:dk1>
      <a:lt1>
        <a:srgbClr val="2E4D7E"/>
      </a:lt1>
      <a:dk2>
        <a:srgbClr val="F87E1A"/>
      </a:dk2>
      <a:lt2>
        <a:srgbClr val="86ADD6"/>
      </a:lt2>
      <a:accent1>
        <a:srgbClr val="BCBF22"/>
      </a:accent1>
      <a:accent2>
        <a:srgbClr val="FFAF34"/>
      </a:accent2>
      <a:accent3>
        <a:srgbClr val="B2091A"/>
      </a:accent3>
      <a:accent4>
        <a:srgbClr val="4B1555"/>
      </a:accent4>
      <a:accent5>
        <a:srgbClr val="006C67"/>
      </a:accent5>
      <a:accent6>
        <a:srgbClr val="001C39"/>
      </a:accent6>
      <a:hlink>
        <a:srgbClr val="0000FF"/>
      </a:hlink>
      <a:folHlink>
        <a:srgbClr val="800080"/>
      </a:folHlink>
    </a:clrScheme>
    <a:fontScheme name="Concentra 2016">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cap="rnd">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lumMod val="40000"/>
              <a:lumOff val="6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Aft>
            <a:spcPts val="600"/>
          </a:spcAft>
          <a:defRPr sz="1200" dirty="0" err="1"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EAC17985D67341BA14FC07053F7E69" ma:contentTypeVersion="7" ma:contentTypeDescription="Create a new document." ma:contentTypeScope="" ma:versionID="da34617c692160253d6aafaad0956cbf">
  <xsd:schema xmlns:xsd="http://www.w3.org/2001/XMLSchema" xmlns:xs="http://www.w3.org/2001/XMLSchema" xmlns:p="http://schemas.microsoft.com/office/2006/metadata/properties" xmlns:ns3="740b945b-ffd7-4c8a-82c6-848d17a700c7" targetNamespace="http://schemas.microsoft.com/office/2006/metadata/properties" ma:root="true" ma:fieldsID="5f0c884493e4fbc02f9c58712332e7fd" ns3:_="">
    <xsd:import namespace="740b945b-ffd7-4c8a-82c6-848d17a700c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0b945b-ffd7-4c8a-82c6-848d17a700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B90893-251A-4A54-8FA3-6480DB94D170}">
  <ds:schemaRefs>
    <ds:schemaRef ds:uri="http://schemas.microsoft.com/sharepoint/v3/contenttype/forms"/>
  </ds:schemaRefs>
</ds:datastoreItem>
</file>

<file path=customXml/itemProps2.xml><?xml version="1.0" encoding="utf-8"?>
<ds:datastoreItem xmlns:ds="http://schemas.openxmlformats.org/officeDocument/2006/customXml" ds:itemID="{B34C3D32-708E-4747-B845-85DC373AC6EE}">
  <ds:schemaRefs>
    <ds:schemaRef ds:uri="http://schemas.microsoft.com/office/2006/metadata/properties"/>
    <ds:schemaRef ds:uri="http://purl.org/dc/dcmitype/"/>
    <ds:schemaRef ds:uri="http://purl.org/dc/elements/1.1/"/>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740b945b-ffd7-4c8a-82c6-848d17a700c7"/>
    <ds:schemaRef ds:uri="http://www.w3.org/XML/1998/namespace"/>
  </ds:schemaRefs>
</ds:datastoreItem>
</file>

<file path=customXml/itemProps3.xml><?xml version="1.0" encoding="utf-8"?>
<ds:datastoreItem xmlns:ds="http://schemas.openxmlformats.org/officeDocument/2006/customXml" ds:itemID="{7F4A849A-F8FB-49FA-8AFA-D58A75EAFA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0b945b-ffd7-4c8a-82c6-848d17a700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8935</TotalTime>
  <Words>1279</Words>
  <Application>Microsoft Office PowerPoint</Application>
  <PresentationFormat>On-screen Show (16:9)</PresentationFormat>
  <Paragraphs>237</Paragraphs>
  <Slides>14</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ＭＳ Ｐゴシック</vt:lpstr>
      <vt:lpstr>Arial</vt:lpstr>
      <vt:lpstr>Calibri</vt:lpstr>
      <vt:lpstr>Times New Roman</vt:lpstr>
      <vt:lpstr>Verdana</vt:lpstr>
      <vt:lpstr>1_2016 Concentra Preso-General Deck</vt:lpstr>
      <vt:lpstr>1_2016 Concentra Preso-General Deck</vt:lpstr>
      <vt:lpstr>Introduction  to Concentra</vt:lpstr>
      <vt:lpstr>Meet Concentra</vt:lpstr>
      <vt:lpstr>Meet Concentra</vt:lpstr>
      <vt:lpstr>Delivering Accessible Care</vt:lpstr>
      <vt:lpstr>Accessing Concentra</vt:lpstr>
      <vt:lpstr>Current Relationship</vt:lpstr>
      <vt:lpstr>Best-in-class Occupational Medicine</vt:lpstr>
      <vt:lpstr>A History of Innovation</vt:lpstr>
      <vt:lpstr>Concentra Telemed:</vt:lpstr>
      <vt:lpstr>About Concentra Telemed:</vt:lpstr>
      <vt:lpstr>About Concentra Telerehab:</vt:lpstr>
      <vt:lpstr>About Concentra Telemed:</vt:lpstr>
      <vt:lpstr>Getting Started:</vt:lpstr>
      <vt:lpstr>Getting Started:</vt:lpstr>
    </vt:vector>
  </TitlesOfParts>
  <Company>Concentra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Veigl</dc:creator>
  <cp:lastModifiedBy>Trottman, Jessica</cp:lastModifiedBy>
  <cp:revision>337</cp:revision>
  <cp:lastPrinted>2015-11-17T16:06:45Z</cp:lastPrinted>
  <dcterms:created xsi:type="dcterms:W3CDTF">2015-10-15T14:28:19Z</dcterms:created>
  <dcterms:modified xsi:type="dcterms:W3CDTF">2020-10-30T14:44:07Z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24000</vt:r8>
  </property>
  <property fmtid="{D5CDD505-2E9C-101B-9397-08002B2CF9AE}" pid="3" name="xd_ProgID">
    <vt:lpwstr/>
  </property>
  <property fmtid="{D5CDD505-2E9C-101B-9397-08002B2CF9AE}" pid="4" name="ContentTypeId">
    <vt:lpwstr>0x010100ABEAC17985D67341BA14FC07053F7E69</vt:lpwstr>
  </property>
  <property fmtid="{D5CDD505-2E9C-101B-9397-08002B2CF9AE}" pid="5" name="TemplateUrl">
    <vt:lpwstr/>
  </property>
</Properties>
</file>