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9"/>
  </p:notesMasterIdLst>
  <p:handoutMasterIdLst>
    <p:handoutMasterId r:id="rId20"/>
  </p:handoutMasterIdLst>
  <p:sldIdLst>
    <p:sldId id="457" r:id="rId2"/>
    <p:sldId id="412" r:id="rId3"/>
    <p:sldId id="458" r:id="rId4"/>
    <p:sldId id="466" r:id="rId5"/>
    <p:sldId id="460" r:id="rId6"/>
    <p:sldId id="368" r:id="rId7"/>
    <p:sldId id="408" r:id="rId8"/>
    <p:sldId id="429" r:id="rId9"/>
    <p:sldId id="314" r:id="rId10"/>
    <p:sldId id="430" r:id="rId11"/>
    <p:sldId id="381" r:id="rId12"/>
    <p:sldId id="468" r:id="rId13"/>
    <p:sldId id="276" r:id="rId14"/>
    <p:sldId id="301" r:id="rId15"/>
    <p:sldId id="470" r:id="rId16"/>
    <p:sldId id="471" r:id="rId17"/>
    <p:sldId id="469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52458B"/>
    <a:srgbClr val="553E94"/>
    <a:srgbClr val="FF8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2BDFA-2BCB-4797-9AF4-E617C4CF4AED}" v="47" dt="2020-06-23T17:04:14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3" autoAdjust="0"/>
    <p:restoredTop sz="94574" autoAdjust="0"/>
  </p:normalViewPr>
  <p:slideViewPr>
    <p:cSldViewPr>
      <p:cViewPr varScale="1">
        <p:scale>
          <a:sx n="130" d="100"/>
          <a:sy n="130" d="100"/>
        </p:scale>
        <p:origin x="9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74"/>
    </p:cViewPr>
  </p:sorterViewPr>
  <p:notesViewPr>
    <p:cSldViewPr>
      <p:cViewPr varScale="1">
        <p:scale>
          <a:sx n="96" d="100"/>
          <a:sy n="96" d="100"/>
        </p:scale>
        <p:origin x="-351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F556E-75FB-4D16-BC34-6133C25AB801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54208-2396-45B9-A233-5EF237234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54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B97E0-B46E-4630-97DB-4FD0538DA6C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BCD59-1D8A-46AB-8673-694BD477A7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4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other</a:t>
            </a:r>
            <a:r>
              <a:rPr lang="en-US" baseline="0" dirty="0"/>
              <a:t> occupational providers provide telephonic services – </a:t>
            </a:r>
            <a:r>
              <a:rPr lang="en-US" baseline="0" dirty="0" err="1"/>
              <a:t>CareOnSite</a:t>
            </a:r>
            <a:r>
              <a:rPr lang="en-US" baseline="0" dirty="0"/>
              <a:t> provides telemedicine (audiovisual)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4271D-6D7A-462C-A22B-33F909C0FA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0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5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40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3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5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7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2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1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1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7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BCD59-1D8A-46AB-8673-694BD477A7E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5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D0DBDE-79E5-4F51-B055-9D9EB0223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20FD3-CE66-4117-AA2F-19BB05794B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D368EC10-035A-42AE-81F1-08B7C1469E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Confidential - Please Do Not Distribute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502" y="6033956"/>
            <a:ext cx="2246498" cy="82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1D1C2B-7733-42CC-B9F2-4563BCC80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B0D531E-BA19-4ADB-9C7A-BE3CAF1A8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A7009FD-53B5-48C7-AB73-9891C04808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34CB308-6C09-4961-955D-A25A740BCE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9B52CFC-DAA1-417A-9D85-B284D7143D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8F0479-679B-4F23-8788-679611B708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229240A-2E85-4316-9F27-797057FF63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Confidential - Please Do Not Distribute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A75F69-8471-4170-9B84-9F472D7E8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156350" cy="4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XH4pHRSq58&amp;feature=youtu.b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RnNcrn6UAg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jp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24" Type="http://schemas.openxmlformats.org/officeDocument/2006/relationships/image" Target="../media/image35.jpe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Relationship Id="rId27" Type="http://schemas.openxmlformats.org/officeDocument/2006/relationships/image" Target="../media/image38.png"/><Relationship Id="rId3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52CFC-DAA1-417A-9D85-B284D7143D9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95132"/>
            <a:ext cx="5181600" cy="22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Kyle Veazey on The Experience">
            <a:extLst>
              <a:ext uri="{FF2B5EF4-FFF2-40B4-BE49-F238E27FC236}">
                <a16:creationId xmlns:a16="http://schemas.microsoft.com/office/drawing/2014/main" id="{48F03B7B-2BBB-4801-8003-2C89800C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158" y="2147232"/>
            <a:ext cx="3943684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mphis Tackles Manhole Rehabilitation With New Structural Solution">
            <a:extLst>
              <a:ext uri="{FF2B5EF4-FFF2-40B4-BE49-F238E27FC236}">
                <a16:creationId xmlns:a16="http://schemas.microsoft.com/office/drawing/2014/main" id="{8EA42988-9078-4C11-A701-73AA9DC3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+mn-lt"/>
                <a:cs typeface="Arial" pitchFamily="34" charset="0"/>
              </a:rPr>
              <a:t>Telemedicine Training Video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F69C36A-1B3E-45F2-8084-CBB4BD229F4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https://www.youtube.com/watch?v=tRnNcrn6UAg&amp;feature=youtu.be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47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C120810F-97B7-4C66-AE2B-2419A52BF6F9}"/>
              </a:ext>
            </a:extLst>
          </p:cNvPr>
          <p:cNvSpPr txBox="1">
            <a:spLocks/>
          </p:cNvSpPr>
          <p:nvPr/>
        </p:nvSpPr>
        <p:spPr>
          <a:xfrm>
            <a:off x="765048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  <a:latin typeface="+mn-lt"/>
              </a:rPr>
              <a:t>CareOnSite: Telemedicine Demonstration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31D1D-A06D-4732-92E1-8D72AA997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202" y="2362200"/>
            <a:ext cx="6007037" cy="270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5438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hangingPunct="1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Computer-Based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0DBDE-79E5-4F51-B055-9D9EB02231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E2696-521C-4D8E-A2D7-F23D11B85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58889" r="17374" b="7778"/>
          <a:stretch/>
        </p:blipFill>
        <p:spPr>
          <a:xfrm>
            <a:off x="3009900" y="990600"/>
            <a:ext cx="3124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348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Founded in 2003, OSCA was formed at the request of our petrochemical customers to deliver high quality safety training to the contractors working in their facilities.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Customized, computer-based training development &amp; orientations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Training for General Industry, Petrochemical Industry &amp; Construction Safety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en-US" sz="2000" dirty="0"/>
              <a:t>Medical compliance services (respirator fit, audiograms, pulmonary function, etc.)  </a:t>
            </a:r>
          </a:p>
          <a:p>
            <a:pPr marL="425196" lvl="1" indent="-342900" algn="just">
              <a:lnSpc>
                <a:spcPct val="150000"/>
              </a:lnSpc>
              <a:spcBef>
                <a:spcPts val="0"/>
              </a:spcBef>
              <a:buSzPct val="68000"/>
              <a:buFont typeface="Wingdings" panose="05000000000000000000" pitchFamily="2" charset="2"/>
              <a:buChar char="v"/>
            </a:pPr>
            <a:r>
              <a:rPr lang="en-US" altLang="en-US" sz="2000" dirty="0"/>
              <a:t>All services tie into online database management for easy organization, tracking &amp; audit (training, medical compliance, drug &amp; alcohol testing) 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en-US" altLang="en-US" sz="2200" dirty="0"/>
          </a:p>
          <a:p>
            <a:pPr>
              <a:buFont typeface="Wingdings" panose="05000000000000000000" pitchFamily="2" charset="2"/>
              <a:buChar char="v"/>
            </a:pPr>
            <a:endParaRPr lang="en-US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  OSCA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38323-8339-4639-95BE-944917EE7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58889" r="17374" b="7778"/>
          <a:stretch/>
        </p:blipFill>
        <p:spPr>
          <a:xfrm>
            <a:off x="76200" y="0"/>
            <a:ext cx="1666241" cy="1219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CBE815-BE4C-4E03-9BDB-E4FECF73C5B4}"/>
              </a:ext>
            </a:extLst>
          </p:cNvPr>
          <p:cNvSpPr/>
          <p:nvPr/>
        </p:nvSpPr>
        <p:spPr>
          <a:xfrm>
            <a:off x="1600200" y="76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981200"/>
            <a:ext cx="8153400" cy="44958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Provided site and safety orientation to more than 200,000 employees and contractors in past 14 years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Created and delivered over 750,000 CBT training units for leading manufacturing and petrochemical industries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400" dirty="0"/>
              <a:t>Facilitated over 250,000 students in instructor led classes providing company and industry lessons and assessments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480048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OSCA: Results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25" dirty="0">
                <a:solidFill>
                  <a:schemeClr val="tx1"/>
                </a:solidFill>
              </a:rPr>
              <a:t>Delivering a Safer and Better Educated Workforce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72A84-8324-470E-941C-BF758B3C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58889" r="17374" b="7778"/>
          <a:stretch/>
        </p:blipFill>
        <p:spPr>
          <a:xfrm>
            <a:off x="76200" y="0"/>
            <a:ext cx="1666241" cy="121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44DD5-987F-4EFD-817A-29CFE530CECF}"/>
              </a:ext>
            </a:extLst>
          </p:cNvPr>
          <p:cNvSpPr/>
          <p:nvPr/>
        </p:nvSpPr>
        <p:spPr>
          <a:xfrm>
            <a:off x="1600200" y="76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828800"/>
            <a:ext cx="8153400" cy="44958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>
                <a:cs typeface="Arial" panose="020B0604020202020204" pitchFamily="34" charset="0"/>
              </a:rPr>
              <a:t>It can lead to increased retention and a Stronger grasp on the subject because of the many elements that are combined in e-learning to reinforce the message, such as video, audio, quizzes, interactive exercises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2400" dirty="0"/>
              <a:t>In addition, CBT provides interactive exercises with which learners can test their knowledge, practice applying the skills acquired and experiment with what they have learned in a safe, nonjudgmental environment.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4758" y="468086"/>
            <a:ext cx="6480048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OSCA: </a:t>
            </a:r>
            <a:r>
              <a:rPr lang="en-US" sz="3100" dirty="0">
                <a:solidFill>
                  <a:schemeClr val="tx1"/>
                </a:solidFill>
              </a:rPr>
              <a:t>CBT Advantages for the Employee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72A84-8324-470E-941C-BF758B3C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58889" r="17374" b="7778"/>
          <a:stretch/>
        </p:blipFill>
        <p:spPr>
          <a:xfrm>
            <a:off x="76200" y="0"/>
            <a:ext cx="1666241" cy="121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44DD5-987F-4EFD-817A-29CFE530CECF}"/>
              </a:ext>
            </a:extLst>
          </p:cNvPr>
          <p:cNvSpPr/>
          <p:nvPr/>
        </p:nvSpPr>
        <p:spPr>
          <a:xfrm>
            <a:off x="1600200" y="76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2362200"/>
            <a:ext cx="8153400" cy="2971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altLang="en-US" sz="2400" dirty="0"/>
              <a:t>It provides a consistent message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altLang="en-US" sz="2400" dirty="0"/>
              <a:t>Convenient, any location at any time </a:t>
            </a:r>
          </a:p>
          <a:p>
            <a:pPr algn="just">
              <a:buFont typeface="Wingdings" panose="05000000000000000000" pitchFamily="2" charset="2"/>
              <a:buChar char="v"/>
              <a:defRPr/>
            </a:pPr>
            <a:r>
              <a:rPr lang="en-US" altLang="en-US" sz="2400" dirty="0"/>
              <a:t>Updated quickly and easily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2400" dirty="0"/>
              <a:t>Elimination of costs such as travel, training facilities, hotel rooms, meals, trainers and employee time off work while travelling and attending training.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6900" y="609600"/>
            <a:ext cx="6480048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OSCA: </a:t>
            </a:r>
            <a:r>
              <a:rPr lang="en-US" sz="2700" dirty="0">
                <a:solidFill>
                  <a:schemeClr val="tx1"/>
                </a:solidFill>
              </a:rPr>
              <a:t>CBT Advantages for the Employer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72A84-8324-470E-941C-BF758B3C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4" t="58889" r="17374" b="7778"/>
          <a:stretch/>
        </p:blipFill>
        <p:spPr>
          <a:xfrm>
            <a:off x="76200" y="0"/>
            <a:ext cx="1666241" cy="1219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544DD5-987F-4EFD-817A-29CFE530CECF}"/>
              </a:ext>
            </a:extLst>
          </p:cNvPr>
          <p:cNvSpPr/>
          <p:nvPr/>
        </p:nvSpPr>
        <p:spPr>
          <a:xfrm>
            <a:off x="1600200" y="76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52CFC-DAA1-417A-9D85-B284D7143D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93" y="0"/>
            <a:ext cx="56550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yle Veazey on The Experience">
            <a:extLst>
              <a:ext uri="{FF2B5EF4-FFF2-40B4-BE49-F238E27FC236}">
                <a16:creationId xmlns:a16="http://schemas.microsoft.com/office/drawing/2014/main" id="{8525A119-41F8-44AC-ACCC-FE27D1CB3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15" y="5183326"/>
            <a:ext cx="280736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EC9DF8-136A-46C0-AD70-F345D69264A3}"/>
              </a:ext>
            </a:extLst>
          </p:cNvPr>
          <p:cNvSpPr/>
          <p:nvPr/>
        </p:nvSpPr>
        <p:spPr>
          <a:xfrm>
            <a:off x="1181099" y="2933700"/>
            <a:ext cx="6781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000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 appreciate you as our ASAP Client and want to say thank you for everything yo</a:t>
            </a:r>
            <a:r>
              <a:rPr lang="en-US" sz="3600" dirty="0">
                <a:ln w="0"/>
                <a:solidFill>
                  <a:srgbClr val="000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 do</a:t>
            </a:r>
            <a:r>
              <a:rPr lang="en-US" sz="3600" b="0" cap="none" spc="0" dirty="0">
                <a:ln w="0"/>
                <a:solidFill>
                  <a:srgbClr val="0000A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69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2680820" y="2667000"/>
            <a:ext cx="3333404" cy="3003064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61866"/>
          <a:stretch/>
        </p:blipFill>
        <p:spPr bwMode="auto">
          <a:xfrm>
            <a:off x="457200" y="0"/>
            <a:ext cx="8305800" cy="11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3600" y="4191000"/>
            <a:ext cx="28194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24-HOUR INJURY CARE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TELEMEDICINE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TELEPHONIC NURSE TRIAGE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MEDICAL ONSITE STAFFING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CASE MANAGEMENT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MEDICAL COMPLIANCE TESTING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LICENSED IN ALL 50 STATES</a:t>
            </a:r>
            <a:endParaRPr lang="en-US" sz="105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1616927"/>
            <a:ext cx="2667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CUSTOM CBT DEVELOPMENT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COMPUTER BASED TRAINING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ONLINE OR IN LAB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INSTRUCTOR LED CLASSES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DATA MANAGEMENT</a:t>
            </a:r>
            <a:endParaRPr lang="en-US" sz="105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4191000"/>
            <a:ext cx="28956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DRUG &amp; ALCOHOL TESTING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D.O.T. POLICY ADMINISTRATION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COMPANY POLICY ADMINISTRATION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RECORD KEEPING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ROSTER MANAGEMENT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HAIR &amp; ORAL FLUID TESTING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  IN-HOUSE MRO</a:t>
            </a:r>
          </a:p>
        </p:txBody>
      </p:sp>
    </p:spTree>
    <p:extLst>
      <p:ext uri="{BB962C8B-B14F-4D97-AF65-F5344CB8AC3E}">
        <p14:creationId xmlns:p14="http://schemas.microsoft.com/office/powerpoint/2010/main" val="30945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209800"/>
            <a:ext cx="75438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hangingPunct="1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Workforce Screening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0DBDE-79E5-4F51-B055-9D9EB02231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DDFBB0-557F-47B5-9B79-684DD924B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" t="-7362" r="34605" b="2000"/>
          <a:stretch/>
        </p:blipFill>
        <p:spPr>
          <a:xfrm>
            <a:off x="1143000" y="838200"/>
            <a:ext cx="6096000" cy="23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7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ASAP Drug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809" y="1676400"/>
            <a:ext cx="8686800" cy="486930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40 years of industry experience and knowledge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In-house MROs (physician-owners/founders)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In-house compliance department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Second largest third-party administrator (TPA) in the country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Exclusive TPA for the Los Angeles Clean Card (LACC) since 1998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Over 3,000 collection sites nationally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Live customer service available 7/24/365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Consolidated/customized billing – by work location, job #, P.O. #, etc..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Comprehensive drug and alcohol testing programs: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Department of Transportation (DOT) regulations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Corporate (Company) policies – Custom, standard, etc..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Consortium policies – LACC,ASAPCC,NASAP, etc..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Customized background screening and employment verification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Numerous industry certifications and accreditations: ISO 9001, ISO 14001, OHSAS 18001, DATIA(TPA),etc.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1600" dirty="0"/>
              <a:t>National Coverage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51E15-7772-4FE7-9D82-5E8D2EFF0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25069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8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Trusted </a:t>
            </a:r>
            <a:r>
              <a:rPr lang="en-US" sz="3600">
                <a:solidFill>
                  <a:schemeClr val="tx1"/>
                </a:solidFill>
                <a:cs typeface="Arial" pitchFamily="34" charset="0"/>
              </a:rPr>
              <a:t>by Customers</a:t>
            </a:r>
            <a:endParaRPr lang="en-US" sz="3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809" y="1676400"/>
            <a:ext cx="8686800" cy="4572000"/>
          </a:xfrm>
        </p:spPr>
        <p:txBody>
          <a:bodyPr>
            <a:normAutofit/>
          </a:bodyPr>
          <a:lstStyle/>
          <a:p>
            <a:pPr lvl="0">
              <a:buClr>
                <a:srgbClr val="A5A5A5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Customized, credible, and confidential Drug and Alcohol testing and Background screening</a:t>
            </a:r>
          </a:p>
          <a:p>
            <a:pPr lvl="0">
              <a:buClr>
                <a:srgbClr val="A5A5A5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Secure, state of the art, proprietary web-based database with convenient 24/7 access</a:t>
            </a:r>
          </a:p>
          <a:p>
            <a:pPr lvl="0">
              <a:buClr>
                <a:srgbClr val="A5A5A5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Solution-oriented customer support</a:t>
            </a:r>
          </a:p>
          <a:p>
            <a:pPr lvl="0">
              <a:buClr>
                <a:srgbClr val="A5A5A5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Real-time contractor and employee tracking access</a:t>
            </a:r>
          </a:p>
          <a:p>
            <a:pPr lvl="0">
              <a:buClr>
                <a:srgbClr val="A5A5A5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Management of the entire employee screening process.</a:t>
            </a:r>
          </a:p>
          <a:p>
            <a:pPr lvl="0">
              <a:buClr>
                <a:srgbClr val="A5A5A5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black"/>
                </a:solidFill>
              </a:rPr>
              <a:t>D/A and Safety training through OSCA</a:t>
            </a:r>
          </a:p>
          <a:p>
            <a:pPr>
              <a:buClr>
                <a:srgbClr val="A5A5A5"/>
              </a:buClr>
              <a:buFont typeface="Wingdings" panose="05000000000000000000" pitchFamily="2" charset="2"/>
              <a:buChar char="v"/>
            </a:pPr>
            <a:r>
              <a:rPr lang="en-US" sz="2400" dirty="0"/>
              <a:t>Advancing excellence in the screening, compliance, and safety industries</a:t>
            </a:r>
          </a:p>
          <a:p>
            <a:pPr lvl="0">
              <a:buClr>
                <a:srgbClr val="A5A5A5"/>
              </a:buClr>
              <a:buFont typeface="Wingdings" panose="05000000000000000000" pitchFamily="2" charset="2"/>
              <a:buChar char="v"/>
            </a:pPr>
            <a:endParaRPr lang="en-US" sz="1500" dirty="0">
              <a:solidFill>
                <a:prstClr val="black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800"/>
              </a:spcBef>
              <a:buNone/>
            </a:pPr>
            <a:endParaRPr lang="en-US" sz="7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68AAC-CFEF-4DF4-AA39-CF95B7B60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06936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4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09800"/>
            <a:ext cx="7543800" cy="1752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eaLnBrk="1" hangingPunct="1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innerShdw blurRad="114300">
                    <a:prstClr val="black"/>
                  </a:innerShdw>
                </a:effectLst>
              </a:rPr>
              <a:t>Occupational Health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0DBDE-79E5-4F51-B055-9D9EB02231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61510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CareOnSite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809" y="1447800"/>
            <a:ext cx="8686800" cy="45720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11200" b="1" dirty="0">
                <a:latin typeface="+mj-lt"/>
              </a:rPr>
              <a:t>A </a:t>
            </a:r>
            <a:r>
              <a:rPr lang="en-US" sz="11200" b="1" i="1" dirty="0">
                <a:latin typeface="+mj-lt"/>
              </a:rPr>
              <a:t>Premier</a:t>
            </a:r>
            <a:r>
              <a:rPr lang="en-US" sz="11200" b="1" dirty="0">
                <a:latin typeface="+mj-lt"/>
              </a:rPr>
              <a:t> Occupational Healthcare Services Company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8000" dirty="0"/>
              <a:t>Excellence in Healthcare Delivery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6400" dirty="0"/>
              <a:t>Sine Qua Non – “Absolutely necessary”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6400" dirty="0"/>
              <a:t>Compassionate care when it matters most</a:t>
            </a:r>
            <a:endParaRPr lang="en-US" sz="72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8000" dirty="0"/>
              <a:t>Unparalleled Expertise &amp; Experience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6400" dirty="0"/>
              <a:t>Nearly 40 years of Occupational Health Experience - Drs. Brian and Helen Tang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6400" dirty="0"/>
              <a:t>Physicians licensed in 50 states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6400" dirty="0"/>
              <a:t>Board-certified Physicians in Occupational Medicine, Internal Medicine, Emergency Medicine, Orthopedics, Radiology and Clinical Faculty at UCLA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6400" dirty="0"/>
              <a:t>Services are available 24/7/365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8000" dirty="0"/>
              <a:t>Cost-Effective and Cost Savings</a:t>
            </a:r>
          </a:p>
          <a:p>
            <a:pPr marL="594360" lvl="2" indent="-320040">
              <a:lnSpc>
                <a:spcPct val="12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v"/>
            </a:pPr>
            <a:r>
              <a:rPr lang="en-US" sz="6400" dirty="0"/>
              <a:t>Work within clients’ budgetary constraints to trim unnecessary waste, optimize efficiency</a:t>
            </a:r>
          </a:p>
          <a:p>
            <a:pPr marL="594360" lvl="2" indent="-320040">
              <a:lnSpc>
                <a:spcPct val="12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v"/>
            </a:pPr>
            <a:r>
              <a:rPr lang="en-US" sz="6400" dirty="0"/>
              <a:t>Understanding of metrics, value of outcomes-reduce unnecessary OSHA recordable injuries</a:t>
            </a:r>
          </a:p>
          <a:p>
            <a:pPr marL="594360" lvl="2" indent="-320040">
              <a:lnSpc>
                <a:spcPct val="12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v"/>
            </a:pPr>
            <a:r>
              <a:rPr lang="en-US" sz="6400" dirty="0"/>
              <a:t>Keep cases in house and reduce workers comp costs</a:t>
            </a:r>
          </a:p>
          <a:p>
            <a:pPr marL="594360" lvl="2" indent="-320040">
              <a:lnSpc>
                <a:spcPct val="12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v"/>
            </a:pPr>
            <a:endParaRPr lang="en-US" sz="6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50" y="1981200"/>
            <a:ext cx="1534750" cy="132744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Arial" pitchFamily="34" charset="0"/>
              </a:rPr>
              <a:t>Different Modalities to Deliver </a:t>
            </a:r>
            <a:r>
              <a:rPr lang="en-US" sz="3200" b="1" dirty="0">
                <a:solidFill>
                  <a:schemeClr val="tx1"/>
                </a:solidFill>
                <a:cs typeface="Arial" pitchFamily="34" charset="0"/>
              </a:rPr>
              <a:t>THE BEST </a:t>
            </a:r>
            <a:r>
              <a:rPr lang="en-US" sz="3200" dirty="0">
                <a:solidFill>
                  <a:schemeClr val="tx1"/>
                </a:solidFill>
                <a:cs typeface="Arial" pitchFamily="34" charset="0"/>
              </a:rPr>
              <a:t>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6809" y="1676400"/>
            <a:ext cx="8686800" cy="45720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800" dirty="0">
                <a:latin typeface="+mj-lt"/>
              </a:rPr>
              <a:t>COS® Long Beach and Martinez (Brick &amp; Mortar)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800" dirty="0">
                <a:latin typeface="+mj-lt"/>
              </a:rPr>
              <a:t>COS® Telephonic Nurse Triage Program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800" dirty="0"/>
              <a:t>COS® On-Site Medical Staffing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800" dirty="0"/>
              <a:t>Telemedicine Program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800" dirty="0"/>
              <a:t>Direct-To-Provider (DTP) Case Management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800" dirty="0"/>
              <a:t>Medical Surveillance Program Database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endParaRPr lang="en-US" sz="2200" dirty="0">
              <a:latin typeface="+mj-lt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738" y="1752600"/>
            <a:ext cx="8733262" cy="6019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000" b="1" dirty="0">
                <a:latin typeface="+mj-lt"/>
              </a:rPr>
              <a:t>Petrochemical</a:t>
            </a:r>
            <a:endParaRPr lang="en-US" sz="1200" dirty="0">
              <a:latin typeface="+mj-lt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000" b="1" dirty="0">
                <a:latin typeface="+mj-lt"/>
              </a:rPr>
              <a:t>Public Utilities</a:t>
            </a:r>
            <a:endParaRPr lang="en-US" sz="1200" dirty="0">
              <a:latin typeface="+mj-lt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000" b="1" dirty="0">
                <a:latin typeface="+mj-lt"/>
              </a:rPr>
              <a:t>Manufacturing</a:t>
            </a:r>
            <a:endParaRPr lang="en-US" sz="1200" dirty="0">
              <a:latin typeface="+mj-lt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000" b="1" dirty="0">
                <a:latin typeface="+mj-lt"/>
              </a:rPr>
              <a:t>Construction</a:t>
            </a:r>
            <a:endParaRPr lang="en-US" sz="2000" dirty="0">
              <a:latin typeface="+mj-lt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000" b="1" dirty="0">
                <a:latin typeface="+mj-lt"/>
              </a:rPr>
              <a:t>Renewable Energy</a:t>
            </a:r>
            <a:endParaRPr lang="en-US" sz="1200" dirty="0">
              <a:latin typeface="+mj-lt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000" b="1" dirty="0">
                <a:latin typeface="+mj-lt"/>
              </a:rPr>
              <a:t>Nuclear</a:t>
            </a:r>
            <a:r>
              <a:rPr lang="en-US" sz="2400" dirty="0">
                <a:latin typeface="+mj-lt"/>
              </a:rPr>
              <a:t> </a:t>
            </a:r>
          </a:p>
          <a:p>
            <a:pPr>
              <a:spcBef>
                <a:spcPts val="1800"/>
              </a:spcBef>
              <a:buFont typeface="Wingdings" pitchFamily="2" charset="2"/>
              <a:buChar char="v"/>
            </a:pPr>
            <a:r>
              <a:rPr lang="en-US" sz="2000" b="1" dirty="0">
                <a:latin typeface="+mj-lt"/>
              </a:rPr>
              <a:t>Healthcare</a:t>
            </a:r>
            <a:endParaRPr lang="en-US" sz="12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cs typeface="Arial" pitchFamily="34" charset="0"/>
              </a:rPr>
              <a:t>Clients and Industries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04CB354-8B66-4162-95E1-7B4B8F9991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i="1" dirty="0"/>
              <a:t>Confidential - Please </a:t>
            </a:r>
            <a:r>
              <a:rPr lang="en-US" dirty="0"/>
              <a:t>Do Not Distribute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56" y="3012044"/>
            <a:ext cx="562299" cy="3224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886" y="1730180"/>
            <a:ext cx="753962" cy="3781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83" y="3581783"/>
            <a:ext cx="745384" cy="4280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22" y="2990551"/>
            <a:ext cx="765764" cy="3828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17" y="1708287"/>
            <a:ext cx="414326" cy="4883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41" y="1705720"/>
            <a:ext cx="366981" cy="4270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90" y="2299230"/>
            <a:ext cx="684378" cy="5364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531" y="1685023"/>
            <a:ext cx="564149" cy="5641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79" y="3106253"/>
            <a:ext cx="963677" cy="237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56" y="4133618"/>
            <a:ext cx="725852" cy="262708"/>
          </a:xfrm>
          <a:prstGeom prst="rect">
            <a:avLst/>
          </a:prstGeom>
        </p:spPr>
      </p:pic>
      <p:pic>
        <p:nvPicPr>
          <p:cNvPr id="32" name="Picture 31" descr="https://www.arconic.com/global/en/news/images/media/logo-white-thumb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46" y="2957533"/>
            <a:ext cx="820286" cy="535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cliffw\Desktop\Clark image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190" y="3602137"/>
            <a:ext cx="851674" cy="3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liffw\Desktop\stanford LPCH 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794"/>
            <a:ext cx="2186940" cy="5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liffw\Desktop\Stanford imag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17" y="5001885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liffw\Desktop\pge imag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051" y="2318424"/>
            <a:ext cx="476191" cy="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liffw\Desktop\zachry image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042" y="4009875"/>
            <a:ext cx="15843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cliffw\Desktop\ethos-energy-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68" y="4658359"/>
            <a:ext cx="1739761" cy="30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cliffw\Desktop\jabil imag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38" y="3094111"/>
            <a:ext cx="959361" cy="17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cliffw\Desktop\cpchem imag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680" y="1738256"/>
            <a:ext cx="819975" cy="4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cliffw\Desktop\sdge imag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833" y="2259460"/>
            <a:ext cx="1095967" cy="54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cliffw\Desktop\valerorenewablesimage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19" y="4361632"/>
            <a:ext cx="493229" cy="49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cliffw\Desktop\wolf creek imag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29" y="4442805"/>
            <a:ext cx="1491603" cy="3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liffw\Desktop\aecom hunt image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42" y="4133618"/>
            <a:ext cx="1528202" cy="18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cliffw\Desktop\kiewit imag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708" y="3614686"/>
            <a:ext cx="823359" cy="3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066" y="3358330"/>
            <a:ext cx="681517" cy="61535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151" y="2483768"/>
            <a:ext cx="1111673" cy="1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08" y="5306050"/>
            <a:ext cx="1000125" cy="2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85" y="1612084"/>
            <a:ext cx="614361" cy="61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44" y="5196853"/>
            <a:ext cx="623887" cy="4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CA6F6F-106F-456C-829F-A23DD4D6C0E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497332" y="2322605"/>
            <a:ext cx="1197836" cy="3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S PP Presentation 8.11.2017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A5A5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COS PP Presentation 8.11.2017</Template>
  <TotalTime>3531</TotalTime>
  <Words>820</Words>
  <Application>Microsoft Office PowerPoint</Application>
  <PresentationFormat>On-screen Show (4:3)</PresentationFormat>
  <Paragraphs>133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Leelawadee</vt:lpstr>
      <vt:lpstr>Wingdings</vt:lpstr>
      <vt:lpstr>Wingdings 2</vt:lpstr>
      <vt:lpstr>COS PP Presentation 8.11.2017</vt:lpstr>
      <vt:lpstr>PowerPoint Presentation</vt:lpstr>
      <vt:lpstr>PowerPoint Presentation</vt:lpstr>
      <vt:lpstr>PowerPoint Presentation</vt:lpstr>
      <vt:lpstr>ASAP Drug Solutions</vt:lpstr>
      <vt:lpstr>Trusted by Customers</vt:lpstr>
      <vt:lpstr>PowerPoint Presentation</vt:lpstr>
      <vt:lpstr>CareOnSite</vt:lpstr>
      <vt:lpstr>Different Modalities to Deliver THE BEST Care</vt:lpstr>
      <vt:lpstr>Clients and Industries</vt:lpstr>
      <vt:lpstr>Telemedicine Training Video</vt:lpstr>
      <vt:lpstr>PowerPoint Presentation</vt:lpstr>
      <vt:lpstr>PowerPoint Presentation</vt:lpstr>
      <vt:lpstr>       OSCA Overview</vt:lpstr>
      <vt:lpstr>OSCA: Results Delivering a Safer and Better Educated Workforce</vt:lpstr>
      <vt:lpstr>OSCA: CBT Advantages for the Employee </vt:lpstr>
      <vt:lpstr>OSCA: CBT Advantages for the Employer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 Wang</dc:creator>
  <cp:lastModifiedBy>Margaret Gilbert</cp:lastModifiedBy>
  <cp:revision>106</cp:revision>
  <cp:lastPrinted>2016-03-07T19:02:12Z</cp:lastPrinted>
  <dcterms:created xsi:type="dcterms:W3CDTF">2017-08-21T21:22:39Z</dcterms:created>
  <dcterms:modified xsi:type="dcterms:W3CDTF">2020-06-23T17:08:21Z</dcterms:modified>
</cp:coreProperties>
</file>