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8" r:id="rId2"/>
    <p:sldId id="490" r:id="rId3"/>
    <p:sldId id="464" r:id="rId4"/>
    <p:sldId id="488" r:id="rId5"/>
    <p:sldId id="474" r:id="rId6"/>
    <p:sldId id="487" r:id="rId7"/>
    <p:sldId id="479" r:id="rId8"/>
    <p:sldId id="475" r:id="rId9"/>
    <p:sldId id="483" r:id="rId10"/>
    <p:sldId id="476" r:id="rId11"/>
    <p:sldId id="481" r:id="rId12"/>
    <p:sldId id="477" r:id="rId13"/>
    <p:sldId id="478" r:id="rId14"/>
    <p:sldId id="480" r:id="rId15"/>
    <p:sldId id="482" r:id="rId16"/>
    <p:sldId id="484" r:id="rId17"/>
    <p:sldId id="4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Hawbaker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A"/>
    <a:srgbClr val="4D4D4F"/>
    <a:srgbClr val="D8117D"/>
    <a:srgbClr val="00A1E0"/>
    <a:srgbClr val="B0BDD4"/>
    <a:srgbClr val="A4D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5431" autoAdjust="0"/>
  </p:normalViewPr>
  <p:slideViewPr>
    <p:cSldViewPr snapToGrid="0" snapToObjects="1">
      <p:cViewPr varScale="1">
        <p:scale>
          <a:sx n="69" d="100"/>
          <a:sy n="69" d="100"/>
        </p:scale>
        <p:origin x="14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49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D064-8030-8F45-8CAD-3831A747BCE4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C2F1-D8E8-7348-B0F9-5431A1C8D7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32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C071-A796-2C4D-B668-57A430F0CFDA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2CB2F-AAE2-3547-AE9B-0D0AFE9AD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54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into demo…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2CB2F-AAE2-3547-AE9B-0D0AFE9AD7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8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8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5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4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9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into demo…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2CB2F-AAE2-3547-AE9B-0D0AFE9AD7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83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into demo…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2CB2F-AAE2-3547-AE9B-0D0AFE9AD7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9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0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into demo…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2CB2F-AAE2-3547-AE9B-0D0AFE9AD7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9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80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5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5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into demo…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2CB2F-AAE2-3547-AE9B-0D0AFE9AD7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7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5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improves how companies collect, manage and act on employee ideas that align to our priorities. Founded in 2010 in Canada, it was first used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2CB2F-AAE2-3547-AE9B-0D0AFE9A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0" y="0"/>
            <a:ext cx="9144000" cy="6281928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69B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4232" y="2882012"/>
            <a:ext cx="6993467" cy="735029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4232" y="3547921"/>
            <a:ext cx="4041775" cy="374639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1332" y="6470944"/>
            <a:ext cx="364067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426688"/>
            <a:ext cx="14097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5859F-6638-AB4C-9348-6EED28EEE423}"/>
              </a:ext>
            </a:extLst>
          </p:cNvPr>
          <p:cNvSpPr txBox="1"/>
          <p:nvPr userDrawn="1"/>
        </p:nvSpPr>
        <p:spPr>
          <a:xfrm>
            <a:off x="1745732" y="6592574"/>
            <a:ext cx="60067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BlueCross BlueShield of Tennessee, Inc., an Independent  licensee of the Blue Cross Blue Shield Association  © 2019    |</a:t>
            </a:r>
          </a:p>
        </p:txBody>
      </p:sp>
    </p:spTree>
    <p:extLst>
      <p:ext uri="{BB962C8B-B14F-4D97-AF65-F5344CB8AC3E}">
        <p14:creationId xmlns:p14="http://schemas.microsoft.com/office/powerpoint/2010/main" val="222267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6307584"/>
            <a:ext cx="9144000" cy="576072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69B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4" name="Picture 3" descr="bcbst_revers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1" y="6453497"/>
            <a:ext cx="1371600" cy="27831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845722" y="6619649"/>
            <a:ext cx="60067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dirty="0">
                <a:solidFill>
                  <a:schemeClr val="bg1"/>
                </a:solidFill>
              </a:rPr>
              <a:t>BlueCross BlueShield of Tennessee, Inc., an Independent  licensee of the Blue Cross Blue Shield Association  © 2020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25539" y="6423801"/>
            <a:ext cx="5028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4A3F3-86BC-E940-883C-80E2822EA6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5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32" y="506012"/>
            <a:ext cx="6993467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3F3-86BC-E940-883C-80E2822EA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47A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4"/>
        </a:buBlip>
        <a:defRPr sz="1400" kern="1200">
          <a:solidFill>
            <a:srgbClr val="4D4D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D4D4F"/>
        </a:buClr>
        <a:buFont typeface="Wingdings" charset="2"/>
        <a:buChar char="§"/>
        <a:defRPr sz="1400" kern="1200">
          <a:solidFill>
            <a:srgbClr val="4D4D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rgbClr val="4D4D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cid:6df006ad-8826-44ad-9d27-9b9f66137dfe@bcbst.com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cid:6638fcc2-6b46-49db-b34c-97699e343d71@bcbs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0BD23-1CEB-B048-98A0-8017FE859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01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FD511E-4A18-FB47-A253-42B4EBDA4C28}"/>
              </a:ext>
            </a:extLst>
          </p:cNvPr>
          <p:cNvSpPr/>
          <p:nvPr/>
        </p:nvSpPr>
        <p:spPr>
          <a:xfrm>
            <a:off x="0" y="0"/>
            <a:ext cx="9143999" cy="6503248"/>
          </a:xfrm>
          <a:prstGeom prst="rect">
            <a:avLst/>
          </a:prstGeom>
          <a:solidFill>
            <a:srgbClr val="00A1E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0023" y="6394834"/>
            <a:ext cx="519211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34310-72CB-C349-A29C-270DE9CB90E1}"/>
              </a:ext>
            </a:extLst>
          </p:cNvPr>
          <p:cNvSpPr/>
          <p:nvPr/>
        </p:nvSpPr>
        <p:spPr>
          <a:xfrm>
            <a:off x="5193922" y="556304"/>
            <a:ext cx="3841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City of Memphis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 2020 Wellness Program and Resources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86563-A71B-884C-8FDF-10D0A965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49" y="4114416"/>
            <a:ext cx="2210705" cy="1757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1709" y="5235100"/>
            <a:ext cx="190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June 26, 2020 Safety Fair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8"/>
    </mc:Choice>
    <mc:Fallback>
      <p:transition spd="slow" advTm="61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AlwaysOn Mobile App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245625"/>
            <a:ext cx="7655902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Use your wellness resources </a:t>
            </a:r>
            <a:r>
              <a:rPr lang="en-US" b="1" dirty="0" smtClean="0"/>
              <a:t>anytime with </a:t>
            </a:r>
            <a:r>
              <a:rPr lang="en-US" b="1" dirty="0"/>
              <a:t>the AlwaysOn mobile </a:t>
            </a:r>
            <a:r>
              <a:rPr lang="en-US" b="1" dirty="0" smtClean="0"/>
              <a:t>app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209272" y="2417502"/>
            <a:ext cx="3048000" cy="250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Tools include: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>
                <a:solidFill>
                  <a:schemeClr val="tx1"/>
                </a:solidFill>
              </a:rPr>
              <a:t>Personal Health Assessment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Health Trackers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Device and App Integration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Lifestyle Health Coaching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Available in Apple Store and Google Play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82644" y="2435285"/>
            <a:ext cx="2909063" cy="2506096"/>
            <a:chOff x="5008099" y="2734574"/>
            <a:chExt cx="2909063" cy="2506096"/>
          </a:xfrm>
        </p:grpSpPr>
        <p:grpSp>
          <p:nvGrpSpPr>
            <p:cNvPr id="10" name="Group 9"/>
            <p:cNvGrpSpPr/>
            <p:nvPr/>
          </p:nvGrpSpPr>
          <p:grpSpPr>
            <a:xfrm>
              <a:off x="6645215" y="2734574"/>
              <a:ext cx="1271947" cy="2497470"/>
              <a:chOff x="7742122" y="3581400"/>
              <a:chExt cx="1038913" cy="2073551"/>
            </a:xfrm>
          </p:grpSpPr>
          <p:pic>
            <p:nvPicPr>
              <p:cNvPr id="16" name="Picture 15" descr="phon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2122" y="3581400"/>
                <a:ext cx="1038913" cy="2073551"/>
              </a:xfrm>
              <a:prstGeom prst="rect">
                <a:avLst/>
              </a:prstGeom>
            </p:spPr>
          </p:pic>
          <p:pic>
            <p:nvPicPr>
              <p:cNvPr id="17" name="Picture 16" descr="cid:6df006ad-8826-44ad-9d27-9b9f66137dfe@bcbst.com"/>
              <p:cNvPicPr/>
              <p:nvPr/>
            </p:nvPicPr>
            <p:blipFill>
              <a:blip r:embed="rId5" r:link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7193" y="3830212"/>
                <a:ext cx="908770" cy="15642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5008099" y="2734574"/>
              <a:ext cx="1265208" cy="2506096"/>
              <a:chOff x="4986937" y="3581400"/>
              <a:chExt cx="1034221" cy="2064187"/>
            </a:xfrm>
          </p:grpSpPr>
          <p:pic>
            <p:nvPicPr>
              <p:cNvPr id="12" name="Picture 11" descr="phone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937" y="3581400"/>
                <a:ext cx="1034221" cy="2064187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5077689" y="3828236"/>
                <a:ext cx="869964" cy="1570836"/>
                <a:chOff x="5077689" y="3828236"/>
                <a:chExt cx="869964" cy="1570836"/>
              </a:xfrm>
            </p:grpSpPr>
            <p:pic>
              <p:nvPicPr>
                <p:cNvPr id="14" name="Picture 13" descr="cid:6638fcc2-6b46-49db-b34c-97699e343d71@bcbst.com"/>
                <p:cNvPicPr/>
                <p:nvPr/>
              </p:nvPicPr>
              <p:blipFill>
                <a:blip r:embed="rId8" r:link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7689" y="3828236"/>
                  <a:ext cx="869964" cy="15708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094938" y="3937761"/>
                  <a:ext cx="180975" cy="514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887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3"/>
    </mc:Choice>
    <mc:Fallback>
      <p:transition spd="slow" advTm="81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29131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Healthy Maternity</a:t>
            </a:r>
            <a:endParaRPr lang="en-US" sz="3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18827" y="1254079"/>
            <a:ext cx="7137400" cy="677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Educating, empowering, and supporting moms-to-be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79171" y="2164600"/>
            <a:ext cx="4764954" cy="309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47AA"/>
                </a:solidFill>
              </a:rPr>
              <a:t>Program </a:t>
            </a:r>
            <a:r>
              <a:rPr lang="en-US" b="1" dirty="0" smtClean="0">
                <a:solidFill>
                  <a:srgbClr val="0047AA"/>
                </a:solidFill>
              </a:rPr>
              <a:t>features:</a:t>
            </a:r>
            <a:endParaRPr lang="en-US" b="1" dirty="0">
              <a:solidFill>
                <a:srgbClr val="0047AA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Self-enrollment online or by phone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One-on-one support from a maternity nurse</a:t>
            </a:r>
          </a:p>
          <a:p>
            <a:r>
              <a:rPr lang="en-US" dirty="0">
                <a:solidFill>
                  <a:schemeClr val="tx1"/>
                </a:solidFill>
              </a:rPr>
              <a:t>Newborn education and immunizations standards</a:t>
            </a:r>
          </a:p>
          <a:p>
            <a:r>
              <a:rPr lang="en-US" dirty="0">
                <a:solidFill>
                  <a:schemeClr val="tx1"/>
                </a:solidFill>
              </a:rPr>
              <a:t>Help with </a:t>
            </a:r>
            <a:r>
              <a:rPr lang="en-US" dirty="0" smtClean="0">
                <a:solidFill>
                  <a:schemeClr val="tx1"/>
                </a:solidFill>
              </a:rPr>
              <a:t>getting the </a:t>
            </a:r>
            <a:r>
              <a:rPr lang="en-US" dirty="0">
                <a:solidFill>
                  <a:schemeClr val="tx1"/>
                </a:solidFill>
              </a:rPr>
              <a:t>most from maternity benefits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Prenatal and post partum online resources at bcbst.com/Healthy-Maternity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Electric breast pump incentive for qualifying participants*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5633808"/>
            <a:ext cx="6368473" cy="371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*Must enroll before 20 weeks of pregnancy and intend to breastfeed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32" y="1849437"/>
            <a:ext cx="2906933" cy="2720142"/>
          </a:xfrm>
          <a:prstGeom prst="flowChartConnector">
            <a:avLst/>
          </a:prstGeom>
        </p:spPr>
      </p:pic>
      <p:pic>
        <p:nvPicPr>
          <p:cNvPr id="14" name="Picture 13" descr="toda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70" y="1537859"/>
            <a:ext cx="3501148" cy="3351036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4975936"/>
            <a:ext cx="7936928" cy="677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Learn more at bcbst.com/healthy-maternity or call 1-800-818-8581.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8"/>
    </mc:Choice>
    <mc:Fallback>
      <p:transition spd="slow" advTm="130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55600" y="369095"/>
            <a:ext cx="6993467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PhysicianNow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8962"/>
          <a:stretch/>
        </p:blipFill>
        <p:spPr>
          <a:xfrm>
            <a:off x="854432" y="2898661"/>
            <a:ext cx="2831495" cy="2599506"/>
          </a:xfrm>
          <a:prstGeom prst="ellipse">
            <a:avLst/>
          </a:prstGeom>
        </p:spPr>
      </p:pic>
      <p:pic>
        <p:nvPicPr>
          <p:cNvPr id="9" name="Picture 8" descr="toda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9" y="2735868"/>
            <a:ext cx="3294991" cy="3153718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1227887"/>
            <a:ext cx="7137400" cy="9048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Convenient, cost-effective alternative to care  -  $0 Co-Pay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Call 1-888-283-6691 or log in to bcbst.com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99397" y="2132694"/>
            <a:ext cx="3048000" cy="3756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Use PhysicianNow for: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>
                <a:solidFill>
                  <a:schemeClr val="tx1"/>
                </a:solidFill>
              </a:rPr>
              <a:t>Allergies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Respiratory </a:t>
            </a:r>
            <a:r>
              <a:rPr lang="en-US" dirty="0">
                <a:solidFill>
                  <a:schemeClr val="tx1"/>
                </a:solidFill>
              </a:rPr>
              <a:t>issues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flu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Fever*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Sore throat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Sinus </a:t>
            </a:r>
            <a:r>
              <a:rPr lang="en-US" dirty="0">
                <a:solidFill>
                  <a:schemeClr val="tx1"/>
                </a:solidFill>
              </a:rPr>
              <a:t>infections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Urinary </a:t>
            </a:r>
            <a:r>
              <a:rPr lang="en-US" dirty="0">
                <a:solidFill>
                  <a:schemeClr val="tx1"/>
                </a:solidFill>
              </a:rPr>
              <a:t>tract </a:t>
            </a:r>
            <a:r>
              <a:rPr lang="en-US" dirty="0" smtClean="0">
                <a:solidFill>
                  <a:schemeClr val="tx1"/>
                </a:solidFill>
              </a:rPr>
              <a:t>infections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Skin </a:t>
            </a:r>
            <a:r>
              <a:rPr lang="en-US" dirty="0">
                <a:solidFill>
                  <a:schemeClr val="tx1"/>
                </a:solidFill>
              </a:rPr>
              <a:t>conditions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(</a:t>
            </a:r>
            <a:r>
              <a:rPr lang="en-US" dirty="0">
                <a:solidFill>
                  <a:schemeClr val="tx1"/>
                </a:solidFill>
              </a:rPr>
              <a:t>rashes or insect bites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Depression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Anxiety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986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97"/>
    </mc:Choice>
    <mc:Fallback>
      <p:transition spd="slow" advTm="1429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Nurseline</a:t>
            </a:r>
            <a:endParaRPr lang="en-US" sz="3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192229"/>
            <a:ext cx="7137400" cy="7999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Peace of mind is a phone call away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Call the Nurseline at 1-800-818-8581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66737" y="2057400"/>
            <a:ext cx="4383954" cy="309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47AA"/>
                </a:solidFill>
              </a:rPr>
              <a:t>Program </a:t>
            </a:r>
            <a:r>
              <a:rPr lang="en-US" b="1" dirty="0" smtClean="0">
                <a:solidFill>
                  <a:srgbClr val="0047AA"/>
                </a:solidFill>
              </a:rPr>
              <a:t>features:</a:t>
            </a:r>
            <a:endParaRPr lang="en-US" b="1" dirty="0">
              <a:solidFill>
                <a:srgbClr val="0047AA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Nurses </a:t>
            </a:r>
            <a:r>
              <a:rPr lang="en-US" dirty="0"/>
              <a:t>are available 24/7/365 </a:t>
            </a:r>
          </a:p>
          <a:p>
            <a:r>
              <a:rPr lang="en-US" dirty="0"/>
              <a:t>Members can call or connect via live online </a:t>
            </a:r>
            <a:r>
              <a:rPr lang="en-US" dirty="0" smtClean="0"/>
              <a:t>chat</a:t>
            </a:r>
          </a:p>
          <a:p>
            <a:pPr>
              <a:lnSpc>
                <a:spcPct val="150000"/>
              </a:lnSpc>
              <a:buClr>
                <a:srgbClr val="00A1E0"/>
              </a:buClr>
            </a:pPr>
            <a:r>
              <a:rPr lang="en-US" dirty="0" smtClean="0"/>
              <a:t>No </a:t>
            </a:r>
            <a:r>
              <a:rPr lang="en-US" dirty="0"/>
              <a:t>matter what the health concern - a cut finger, child’s fever, possible food poisoning, skin rash or sprained ankle - an experienced, caring nurse can help your members decide what kind of care they need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r="32222"/>
          <a:stretch/>
        </p:blipFill>
        <p:spPr bwMode="auto">
          <a:xfrm>
            <a:off x="5791200" y="2057399"/>
            <a:ext cx="2861930" cy="27644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oda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60" y="1751049"/>
            <a:ext cx="3294991" cy="31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2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5"/>
    </mc:Choice>
    <mc:Fallback>
      <p:transition spd="slow" advTm="100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Lifestyle Health Coaching</a:t>
            </a:r>
            <a:endParaRPr lang="en-US" sz="3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71763" y="1135332"/>
            <a:ext cx="7137400" cy="677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Personalized coaching to help you reach your goals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Call a coach 1-866-498-9806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2051287"/>
            <a:ext cx="4003196" cy="267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Program includes: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>
                <a:solidFill>
                  <a:schemeClr val="tx1"/>
                </a:solidFill>
              </a:rPr>
              <a:t>Personal health coach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Unlimited inbound calling or secure messaging to your health coach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Goal </a:t>
            </a:r>
            <a:r>
              <a:rPr lang="en-US" dirty="0">
                <a:solidFill>
                  <a:schemeClr val="tx1"/>
                </a:solidFill>
              </a:rPr>
              <a:t>setting, </a:t>
            </a:r>
            <a:r>
              <a:rPr lang="en-US" dirty="0" smtClean="0">
                <a:solidFill>
                  <a:schemeClr val="tx1"/>
                </a:solidFill>
              </a:rPr>
              <a:t>guidance, </a:t>
            </a:r>
            <a:r>
              <a:rPr lang="en-US" dirty="0">
                <a:solidFill>
                  <a:schemeClr val="tx1"/>
                </a:solidFill>
              </a:rPr>
              <a:t>and motivation</a:t>
            </a:r>
          </a:p>
          <a:p>
            <a:r>
              <a:rPr lang="en-US" dirty="0">
                <a:solidFill>
                  <a:schemeClr val="tx1"/>
                </a:solidFill>
              </a:rPr>
              <a:t>Outreach based on risk and member </a:t>
            </a:r>
            <a:r>
              <a:rPr lang="en-US" dirty="0" smtClean="0">
                <a:solidFill>
                  <a:schemeClr val="tx1"/>
                </a:solidFill>
              </a:rPr>
              <a:t>preference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Targeted </a:t>
            </a:r>
            <a:r>
              <a:rPr lang="en-US" dirty="0">
                <a:solidFill>
                  <a:schemeClr val="tx1"/>
                </a:solidFill>
              </a:rPr>
              <a:t>coaching topics: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172" y="4543864"/>
            <a:ext cx="4998079" cy="16004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Tobacco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cessation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Stress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50" y="1872576"/>
            <a:ext cx="3245218" cy="3036690"/>
          </a:xfrm>
          <a:prstGeom prst="flowChartConnector">
            <a:avLst/>
          </a:prstGeom>
        </p:spPr>
      </p:pic>
      <p:pic>
        <p:nvPicPr>
          <p:cNvPr id="12" name="Picture 11" descr="toda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23" y="1755547"/>
            <a:ext cx="3499745" cy="33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9"/>
    </mc:Choice>
    <mc:Fallback>
      <p:transition spd="slow" advTm="1163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8153400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Chronic Care Management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53999" y="1220527"/>
            <a:ext cx="7652327" cy="677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Personalized advice and guidance to manage chronic conditions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Call 1-800-818-8581, option 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44062" y="2231156"/>
            <a:ext cx="4793456" cy="250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Conditions include: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>
                <a:solidFill>
                  <a:schemeClr val="tx1"/>
                </a:solidFill>
              </a:rPr>
              <a:t>Asthma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Diabetes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Chronic </a:t>
            </a:r>
            <a:r>
              <a:rPr lang="en-US" dirty="0">
                <a:solidFill>
                  <a:schemeClr val="tx1"/>
                </a:solidFill>
              </a:rPr>
              <a:t>Obstructive Pulmonary Disease (</a:t>
            </a:r>
            <a:r>
              <a:rPr lang="en-US" dirty="0" smtClean="0">
                <a:solidFill>
                  <a:schemeClr val="tx1"/>
                </a:solidFill>
              </a:rPr>
              <a:t>COPD)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Coronary </a:t>
            </a:r>
            <a:r>
              <a:rPr lang="en-US" dirty="0">
                <a:solidFill>
                  <a:schemeClr val="tx1"/>
                </a:solidFill>
              </a:rPr>
              <a:t>Artery Disease (</a:t>
            </a:r>
            <a:r>
              <a:rPr lang="en-US" dirty="0" smtClean="0">
                <a:solidFill>
                  <a:schemeClr val="tx1"/>
                </a:solidFill>
              </a:rPr>
              <a:t>CAD)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Congestive </a:t>
            </a:r>
            <a:r>
              <a:rPr lang="en-US" dirty="0">
                <a:solidFill>
                  <a:schemeClr val="tx1"/>
                </a:solidFill>
              </a:rPr>
              <a:t>Heart </a:t>
            </a:r>
            <a:r>
              <a:rPr lang="en-US" dirty="0" smtClean="0">
                <a:solidFill>
                  <a:schemeClr val="tx1"/>
                </a:solidFill>
              </a:rPr>
              <a:t>Failure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Depression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4062" y="4360022"/>
            <a:ext cx="5031870" cy="17827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Our Care </a:t>
            </a:r>
            <a:r>
              <a:rPr lang="en-US" b="1" dirty="0">
                <a:solidFill>
                  <a:srgbClr val="0047AA"/>
                </a:solidFill>
              </a:rPr>
              <a:t>M</a:t>
            </a:r>
            <a:r>
              <a:rPr lang="en-US" b="1" dirty="0" smtClean="0">
                <a:solidFill>
                  <a:srgbClr val="0047AA"/>
                </a:solidFill>
              </a:rPr>
              <a:t>anagers: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" dirty="0" smtClean="0"/>
          </a:p>
          <a:p>
            <a:pPr lvl="0"/>
            <a:endParaRPr lang="en-US" sz="1000" dirty="0" smtClean="0"/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Educate on condition/diagnosis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Address gaps in care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Help set goals for treatment and medication adherence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Locate community resources and support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Coordinate scheduling of needed services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0562"/>
          <a:stretch/>
        </p:blipFill>
        <p:spPr>
          <a:xfrm>
            <a:off x="5703210" y="2493334"/>
            <a:ext cx="2446737" cy="2285999"/>
          </a:xfrm>
          <a:prstGeom prst="ellipse">
            <a:avLst/>
          </a:prstGeom>
        </p:spPr>
      </p:pic>
      <p:pic>
        <p:nvPicPr>
          <p:cNvPr id="12" name="Picture 11" descr="toda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56" y="2231156"/>
            <a:ext cx="3294991" cy="31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3"/>
    </mc:Choice>
    <mc:Fallback>
      <p:transition spd="slow" advTm="144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0023" y="6394834"/>
            <a:ext cx="519211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DEEEC-5F2B-FF4A-B21F-F5883CAC4F9D}"/>
              </a:ext>
            </a:extLst>
          </p:cNvPr>
          <p:cNvSpPr/>
          <p:nvPr/>
        </p:nvSpPr>
        <p:spPr>
          <a:xfrm>
            <a:off x="0" y="1"/>
            <a:ext cx="9144000" cy="6313336"/>
          </a:xfrm>
          <a:prstGeom prst="rect">
            <a:avLst/>
          </a:prstGeom>
          <a:solidFill>
            <a:srgbClr val="00A1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06EB4-D0A3-E643-9D91-AA822DF7CFB8}"/>
              </a:ext>
            </a:extLst>
          </p:cNvPr>
          <p:cNvSpPr txBox="1"/>
          <p:nvPr/>
        </p:nvSpPr>
        <p:spPr>
          <a:xfrm>
            <a:off x="2817245" y="1840924"/>
            <a:ext cx="3300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Password: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BCBST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6"/>
    </mc:Choice>
    <mc:Fallback>
      <p:transition spd="slow" advTm="53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0023" y="6394834"/>
            <a:ext cx="519211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DEEEC-5F2B-FF4A-B21F-F5883CAC4F9D}"/>
              </a:ext>
            </a:extLst>
          </p:cNvPr>
          <p:cNvSpPr/>
          <p:nvPr/>
        </p:nvSpPr>
        <p:spPr>
          <a:xfrm>
            <a:off x="0" y="1"/>
            <a:ext cx="9144000" cy="6313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06EB4-D0A3-E643-9D91-AA822DF7CFB8}"/>
              </a:ext>
            </a:extLst>
          </p:cNvPr>
          <p:cNvSpPr txBox="1"/>
          <p:nvPr/>
        </p:nvSpPr>
        <p:spPr>
          <a:xfrm>
            <a:off x="2714775" y="2573283"/>
            <a:ext cx="37144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</a:rPr>
              <a:t>Thank you</a:t>
            </a:r>
            <a:endParaRPr lang="en-US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7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2"/>
    </mc:Choice>
    <mc:Fallback>
      <p:transition spd="slow" advTm="54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95" y="404915"/>
            <a:ext cx="3669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68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D68B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56137" y="1465176"/>
            <a:ext cx="7324081" cy="399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material contained within this presentation is intended to help you make good health choices.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It should not be interpreted as medical advice.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If you have specific medical questions, consult your health care provider.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Actual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benefit changes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updated over time, so webinar information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could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become outdated.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You should always check with your human resources department for the most up-to-date information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65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1"/>
    </mc:Choice>
    <mc:Fallback>
      <p:transition spd="slow" advTm="156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0023" y="6394834"/>
            <a:ext cx="519211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DEEEC-5F2B-FF4A-B21F-F5883CAC4F9D}"/>
              </a:ext>
            </a:extLst>
          </p:cNvPr>
          <p:cNvSpPr/>
          <p:nvPr/>
        </p:nvSpPr>
        <p:spPr>
          <a:xfrm>
            <a:off x="0" y="1"/>
            <a:ext cx="9144000" cy="6313336"/>
          </a:xfrm>
          <a:prstGeom prst="rect">
            <a:avLst/>
          </a:prstGeom>
          <a:solidFill>
            <a:srgbClr val="00A1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06EB4-D0A3-E643-9D91-AA822DF7CFB8}"/>
              </a:ext>
            </a:extLst>
          </p:cNvPr>
          <p:cNvSpPr txBox="1"/>
          <p:nvPr/>
        </p:nvSpPr>
        <p:spPr>
          <a:xfrm>
            <a:off x="829514" y="1840924"/>
            <a:ext cx="72763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Earn Money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Making Healthy Choices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9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6"/>
    </mc:Choice>
    <mc:Fallback>
      <p:transition spd="slow" advTm="42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65893" y="1014752"/>
            <a:ext cx="8259646" cy="66514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A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2020 Rewards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7A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7579" y="305750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review your 2020 Member Guide for detailed information!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5" y="1572304"/>
            <a:ext cx="4282466" cy="3182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79" y="1638818"/>
            <a:ext cx="4368945" cy="3041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949" y="5036993"/>
            <a:ext cx="3315260" cy="10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74"/>
    </mc:Choice>
    <mc:Fallback>
      <p:transition spd="slow" advTm="305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A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2020 Rewards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47A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Deadline Extended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7A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760" y="1417318"/>
            <a:ext cx="82342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 smtClean="0"/>
              <a:t>Deadline to earn and redeem your Rewards has been extended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 smtClean="0"/>
              <a:t>Complete your activities by 12/31/2020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dirty="0" smtClean="0"/>
              <a:t>Redeem your Rewards by 2/28/2021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endParaRPr lang="en-US" b="1" dirty="0"/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dirty="0" smtClean="0"/>
              <a:t>Note</a:t>
            </a:r>
            <a:r>
              <a:rPr lang="en-US" dirty="0" smtClean="0"/>
              <a:t>:  The deadline to remove the tobacco surcharge is still 10/31/2020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64" y="4165601"/>
            <a:ext cx="4406122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9"/>
    </mc:Choice>
    <mc:Fallback>
      <p:transition spd="slow" advTm="108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A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Getting Started: Register for BlueAccess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7A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760" y="1352327"/>
            <a:ext cx="82342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</a:t>
            </a:r>
            <a:r>
              <a:rPr lang="en-US" b="1" dirty="0" smtClean="0"/>
              <a:t>bcbst.com</a:t>
            </a:r>
            <a:r>
              <a:rPr lang="en-US" dirty="0" smtClean="0"/>
              <a:t> and follow these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the “Register Now”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first option:  Register as a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You’ll need your Member ID card to sign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Login with your username and password if you already registered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have any issues logging in give us a call anytime 1-888-796-0609.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65" y="4097748"/>
            <a:ext cx="2202690" cy="20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73"/>
    </mc:Choice>
    <mc:Fallback>
      <p:transition spd="slow" advTm="135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0023" y="6394834"/>
            <a:ext cx="519211" cy="365125"/>
          </a:xfrm>
        </p:spPr>
        <p:txBody>
          <a:bodyPr/>
          <a:lstStyle/>
          <a:p>
            <a:fld id="{04D4A3F3-86BC-E940-883C-80E2822EA6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DEEEC-5F2B-FF4A-B21F-F5883CAC4F9D}"/>
              </a:ext>
            </a:extLst>
          </p:cNvPr>
          <p:cNvSpPr/>
          <p:nvPr/>
        </p:nvSpPr>
        <p:spPr>
          <a:xfrm>
            <a:off x="0" y="1"/>
            <a:ext cx="9144000" cy="6313336"/>
          </a:xfrm>
          <a:prstGeom prst="rect">
            <a:avLst/>
          </a:prstGeom>
          <a:solidFill>
            <a:srgbClr val="00A1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06EB4-D0A3-E643-9D91-AA822DF7CFB8}"/>
              </a:ext>
            </a:extLst>
          </p:cNvPr>
          <p:cNvSpPr txBox="1"/>
          <p:nvPr/>
        </p:nvSpPr>
        <p:spPr>
          <a:xfrm>
            <a:off x="1383293" y="1840924"/>
            <a:ext cx="6168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Wellness Resources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8"/>
    </mc:Choice>
    <mc:Fallback>
      <p:transition spd="slow" advTm="21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7A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0793" y="346236"/>
            <a:ext cx="6993467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Blue365</a:t>
            </a:r>
            <a:r>
              <a:rPr lang="en-US" sz="1800" dirty="0" smtClean="0"/>
              <a:t>®</a:t>
            </a:r>
            <a:r>
              <a:rPr lang="en-US" sz="3200" dirty="0" smtClean="0"/>
              <a:t> Member Discounts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231053"/>
            <a:ext cx="7137400" cy="512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Making healthy living easy and affordable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Find your exclusive discounts at bcbst.com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509" y="2321822"/>
            <a:ext cx="4121333" cy="3228804"/>
            <a:chOff x="261010" y="2484503"/>
            <a:chExt cx="4121333" cy="3228804"/>
          </a:xfrm>
        </p:grpSpPr>
        <p:sp>
          <p:nvSpPr>
            <p:cNvPr id="10" name="object 10"/>
            <p:cNvSpPr/>
            <p:nvPr/>
          </p:nvSpPr>
          <p:spPr>
            <a:xfrm>
              <a:off x="261010" y="2484503"/>
              <a:ext cx="3828437" cy="2932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9" t="11239" r="12262"/>
            <a:stretch/>
          </p:blipFill>
          <p:spPr bwMode="auto">
            <a:xfrm>
              <a:off x="801356" y="2724052"/>
              <a:ext cx="2871691" cy="200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522" y="4189307"/>
              <a:ext cx="856821" cy="1524000"/>
            </a:xfrm>
            <a:prstGeom prst="rect">
              <a:avLst/>
            </a:prstGeom>
          </p:spPr>
        </p:pic>
      </p:grpSp>
      <p:sp>
        <p:nvSpPr>
          <p:cNvPr id="13" name="Content Placeholder 5"/>
          <p:cNvSpPr txBox="1">
            <a:spLocks/>
          </p:cNvSpPr>
          <p:nvPr/>
        </p:nvSpPr>
        <p:spPr>
          <a:xfrm>
            <a:off x="5562600" y="2231420"/>
            <a:ext cx="3048000" cy="250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Discounts include: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>
                <a:solidFill>
                  <a:schemeClr val="tx1"/>
                </a:solidFill>
              </a:rPr>
              <a:t>Gym memberships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Fitness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Healthy </a:t>
            </a:r>
            <a:r>
              <a:rPr lang="en-US" dirty="0">
                <a:solidFill>
                  <a:schemeClr val="tx1"/>
                </a:solidFill>
              </a:rPr>
              <a:t>eating </a:t>
            </a:r>
            <a:r>
              <a:rPr lang="en-US" dirty="0" smtClean="0">
                <a:solidFill>
                  <a:schemeClr val="tx1"/>
                </a:solidFill>
              </a:rPr>
              <a:t>options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National </a:t>
            </a:r>
            <a:r>
              <a:rPr lang="en-US" dirty="0">
                <a:solidFill>
                  <a:schemeClr val="tx1"/>
                </a:solidFill>
              </a:rPr>
              <a:t>nutrition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Vision </a:t>
            </a:r>
            <a:r>
              <a:rPr lang="en-US" dirty="0">
                <a:solidFill>
                  <a:schemeClr val="tx1"/>
                </a:solidFill>
              </a:rPr>
              <a:t>products and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Personal care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Financial products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1"/>
    </mc:Choice>
    <mc:Fallback>
      <p:transition spd="slow" advTm="63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4A3F3-86BC-E940-883C-80E2822EA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892" y="1081265"/>
            <a:ext cx="7443271" cy="45719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28575" cmpd="sng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7672013" cy="735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7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Fitness Your Way</a:t>
            </a:r>
            <a:r>
              <a:rPr lang="en-US" sz="1800" baseline="30000" dirty="0" smtClean="0"/>
              <a:t>TM</a:t>
            </a:r>
            <a:endParaRPr lang="en-US" sz="1800" baseline="30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3309" y="1182077"/>
            <a:ext cx="7137400" cy="8159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Get fit at a gym that works for you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Easily find fitness centers and enroll at bcbst.com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800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83309" y="2475345"/>
            <a:ext cx="3733838" cy="250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D4D4F"/>
              </a:buClr>
              <a:buFont typeface="Wingdings" charset="2"/>
              <a:buChar char="§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400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47AA"/>
                </a:solidFill>
              </a:rPr>
              <a:t>Program features: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>
                <a:solidFill>
                  <a:schemeClr val="tx1"/>
                </a:solidFill>
              </a:rPr>
              <a:t>Access to over 10,000 gyms </a:t>
            </a:r>
            <a:r>
              <a:rPr lang="en-US" dirty="0" smtClean="0">
                <a:solidFill>
                  <a:schemeClr val="tx1"/>
                </a:solidFill>
              </a:rPr>
              <a:t>nationwide*</a:t>
            </a:r>
          </a:p>
          <a:p>
            <a:r>
              <a:rPr lang="en-US" dirty="0">
                <a:solidFill>
                  <a:schemeClr val="tx1"/>
                </a:solidFill>
              </a:rPr>
              <a:t>Locate gyms and enroll online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One-time enrollment fee of $29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Membership is $29/month per person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long-term contract – only a 3 month initial commitment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65" y="2475345"/>
            <a:ext cx="2560880" cy="2396325"/>
          </a:xfrm>
          <a:prstGeom prst="flowChartConnector">
            <a:avLst/>
          </a:prstGeom>
        </p:spPr>
      </p:pic>
      <p:pic>
        <p:nvPicPr>
          <p:cNvPr id="13" name="Picture 12" descr="toda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65" y="1997989"/>
            <a:ext cx="3501148" cy="33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4"/>
    </mc:Choice>
    <mc:Fallback>
      <p:transition spd="slow" advTm="74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1077</Words>
  <Application>Microsoft Office PowerPoint</Application>
  <PresentationFormat>On-screen Show (4:3)</PresentationFormat>
  <Paragraphs>199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Fernando</dc:creator>
  <cp:lastModifiedBy>Crist, Cheryl-Ann</cp:lastModifiedBy>
  <cp:revision>361</cp:revision>
  <cp:lastPrinted>2017-04-05T13:37:35Z</cp:lastPrinted>
  <dcterms:created xsi:type="dcterms:W3CDTF">2017-03-31T17:50:39Z</dcterms:created>
  <dcterms:modified xsi:type="dcterms:W3CDTF">2020-06-18T19:42:00Z</dcterms:modified>
</cp:coreProperties>
</file>