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9C3"/>
    <a:srgbClr val="2AB399"/>
    <a:srgbClr val="36B399"/>
    <a:srgbClr val="E5793A"/>
    <a:srgbClr val="E8884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547"/>
  </p:normalViewPr>
  <p:slideViewPr>
    <p:cSldViewPr snapToGrid="0" snapToObjects="1">
      <p:cViewPr varScale="1">
        <p:scale>
          <a:sx n="119" d="100"/>
          <a:sy n="119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82FF-591B-0145-8604-6A6D13196179}" type="datetimeFigureOut">
              <a:rPr lang="en-US" smtClean="0"/>
              <a:pPr/>
              <a:t>6/12/20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4650F-17FC-0F4A-90C1-18ACC7E3D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6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ECB8D-A355-5A4C-BC4E-943C3659126F}" type="datetimeFigureOut">
              <a:rPr lang="en-US" smtClean="0"/>
              <a:pPr/>
              <a:t>6/12/20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35DF5-C56C-934C-B085-D241849F4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63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35DF5-C56C-934C-B085-D241849F4C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978" y="4306725"/>
            <a:ext cx="3158632" cy="1359597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rgbClr val="3389C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6010" y="5853559"/>
            <a:ext cx="2133600" cy="365125"/>
          </a:xfrm>
        </p:spPr>
        <p:txBody>
          <a:bodyPr/>
          <a:lstStyle>
            <a:lvl1pPr algn="r">
              <a:defRPr sz="1600">
                <a:solidFill>
                  <a:srgbClr val="36B39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3389C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992" y="6183150"/>
            <a:ext cx="5749123" cy="501650"/>
          </a:xfrm>
        </p:spPr>
        <p:txBody>
          <a:bodyPr/>
          <a:lstStyle>
            <a:lvl1pPr algn="l">
              <a:defRPr sz="800">
                <a:solidFill>
                  <a:srgbClr val="36B399"/>
                </a:solidFill>
                <a:latin typeface="Arial"/>
                <a:cs typeface="Arial"/>
              </a:defRPr>
            </a:lvl1pPr>
          </a:lstStyle>
          <a:p>
            <a:r>
              <a:rPr lang="en-US" sz="1000" b="1" dirty="0" err="1"/>
              <a:t>www.n-o-v-a.com</a:t>
            </a:r>
            <a:r>
              <a:rPr lang="en-US" sz="1000" b="1" dirty="0"/>
              <a:t>       ©2015 Nova Medical Centers.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309" y="6183150"/>
            <a:ext cx="415210" cy="501649"/>
          </a:xfrm>
        </p:spPr>
        <p:txBody>
          <a:bodyPr/>
          <a:lstStyle>
            <a:lvl1pPr algn="l">
              <a:defRPr sz="1000" b="1">
                <a:solidFill>
                  <a:srgbClr val="3389C3"/>
                </a:solidFill>
                <a:latin typeface="Arial"/>
                <a:cs typeface="Arial"/>
              </a:defRPr>
            </a:lvl1pPr>
          </a:lstStyle>
          <a:p>
            <a:fld id="{200FB10F-DB7A-D240-A02D-EDCD0ECECF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www.n-o-v-a.com       ©2015 Nova Medical Centers.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B10F-DB7A-D240-A02D-EDCD0ECEC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O1coU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048" y="5270126"/>
            <a:ext cx="3158632" cy="896454"/>
          </a:xfrm>
        </p:spPr>
        <p:txBody>
          <a:bodyPr/>
          <a:lstStyle/>
          <a:p>
            <a:pPr algn="ctr"/>
            <a:r>
              <a:rPr lang="en-US" dirty="0">
                <a:latin typeface="Glacial Indifference" pitchFamily="50" charset="0"/>
              </a:rPr>
              <a:t>Your Occupational Health Provider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603" y="5966847"/>
            <a:ext cx="2133600" cy="365125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26635" y="3325826"/>
            <a:ext cx="3293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solidFill>
                  <a:srgbClr val="2AB399"/>
                </a:solidFill>
                <a:latin typeface="Glacial Indifference" pitchFamily="50" charset="0"/>
              </a:rPr>
              <a:t>We focus on the patient. Getting them healthy sooner with optimal results, so that they can make the workforce better, faster and stronger.</a:t>
            </a:r>
          </a:p>
          <a:p>
            <a:pPr algn="ctr"/>
            <a:br>
              <a:rPr lang="en-US" dirty="0">
                <a:solidFill>
                  <a:srgbClr val="2AB399"/>
                </a:solidFill>
                <a:latin typeface="Glacial Indifference" pitchFamily="50" charset="0"/>
              </a:rPr>
            </a:br>
            <a:endParaRPr lang="en-US" dirty="0">
              <a:solidFill>
                <a:srgbClr val="2AB399"/>
              </a:solidFill>
              <a:latin typeface="Glacial Indifference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9"/>
    </mc:Choice>
    <mc:Fallback xmlns="">
      <p:transition spd="slow" advTm="84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Glacial Indifference" pitchFamily="50" charset="0"/>
              </a:rPr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3037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lacial Indifference" pitchFamily="50" charset="0"/>
              </a:rPr>
              <a:t>Started in Conroe, TX in 1992</a:t>
            </a:r>
          </a:p>
          <a:p>
            <a:r>
              <a:rPr lang="en-US" sz="2400" dirty="0">
                <a:latin typeface="Glacial Indifference" pitchFamily="50" charset="0"/>
              </a:rPr>
              <a:t>Only occupational medicine</a:t>
            </a:r>
          </a:p>
          <a:p>
            <a:r>
              <a:rPr lang="en-US" sz="2400" dirty="0">
                <a:latin typeface="Glacial Indifference" pitchFamily="50" charset="0"/>
              </a:rPr>
              <a:t>Treat more than 40,000 injuries a year</a:t>
            </a:r>
          </a:p>
          <a:p>
            <a:r>
              <a:rPr lang="en-US" sz="2400" dirty="0">
                <a:latin typeface="Glacial Indifference" pitchFamily="50" charset="0"/>
              </a:rPr>
              <a:t>Receive over 600,000 patient visits a year</a:t>
            </a:r>
          </a:p>
          <a:p>
            <a:r>
              <a:rPr lang="en-US" sz="2400" dirty="0">
                <a:latin typeface="Glacial Indifference" pitchFamily="50" charset="0"/>
              </a:rPr>
              <a:t>Meets all standards of OSHA, ADA, NIOSH</a:t>
            </a:r>
          </a:p>
          <a:p>
            <a:r>
              <a:rPr lang="en-US" sz="2400" dirty="0">
                <a:latin typeface="Glacial Indifference" pitchFamily="50" charset="0"/>
              </a:rPr>
              <a:t>Providers are all credentialed through NCQA</a:t>
            </a:r>
          </a:p>
          <a:p>
            <a:r>
              <a:rPr lang="en-US" sz="2400">
                <a:latin typeface="Glacial Indifference" pitchFamily="50" charset="0"/>
              </a:rPr>
              <a:t>50 </a:t>
            </a:r>
            <a:r>
              <a:rPr lang="en-US" sz="2400" dirty="0">
                <a:latin typeface="Glacial Indifference" pitchFamily="50" charset="0"/>
              </a:rPr>
              <a:t>Medical Centers in 4 states and growing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83313"/>
            <a:ext cx="414338" cy="501650"/>
          </a:xfrm>
        </p:spPr>
        <p:txBody>
          <a:bodyPr/>
          <a:lstStyle/>
          <a:p>
            <a:fld id="{200FB10F-DB7A-D240-A02D-EDCD0ECECF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183313"/>
            <a:ext cx="5748338" cy="501650"/>
          </a:xfrm>
        </p:spPr>
        <p:txBody>
          <a:bodyPr/>
          <a:lstStyle/>
          <a:p>
            <a:r>
              <a:rPr lang="en-US" sz="1000" b="1" dirty="0">
                <a:latin typeface="Glacial Indifference" pitchFamily="50" charset="0"/>
              </a:rPr>
              <a:t>www.n-o-v-a.com       ©2017 Nova Medical Centers. All Rights Reserved.</a:t>
            </a:r>
            <a:endParaRPr lang="en-US" dirty="0">
              <a:latin typeface="Glacial Indifference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46535"/>
            <a:ext cx="456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lacial Indifference" pitchFamily="50" charset="0"/>
              </a:rPr>
              <a:t>Virtual Tour : </a:t>
            </a:r>
            <a:r>
              <a:rPr lang="en-US" sz="2000" dirty="0">
                <a:latin typeface="Glacial Indifference" pitchFamily="50" charset="0"/>
                <a:hlinkClick r:id="rId2"/>
              </a:rPr>
              <a:t>https://goo.gl/O1coUq</a:t>
            </a:r>
            <a:r>
              <a:rPr lang="en-US" sz="2000" dirty="0">
                <a:latin typeface="Glacial Indifference" pitchFamily="50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"/>
    </mc:Choice>
    <mc:Fallback xmlns="">
      <p:transition spd="slow" advTm="74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shman\Downloads\bigstock-Patient-Cheering-And-Support-91438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70" y="2613726"/>
            <a:ext cx="4043090" cy="269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lacial Indifference" pitchFamily="50" charset="0"/>
              </a:rPr>
              <a:t>What We Do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Glacial Indifference" pitchFamily="50" charset="0"/>
              </a:rPr>
              <a:t>Provide occupational health services to America’s workforce</a:t>
            </a:r>
          </a:p>
          <a:p>
            <a:r>
              <a:rPr lang="en-US" sz="2200" dirty="0">
                <a:latin typeface="Glacial Indifference" pitchFamily="50" charset="0"/>
              </a:rPr>
              <a:t>Pre-Employment Services</a:t>
            </a:r>
          </a:p>
          <a:p>
            <a:pPr lvl="1"/>
            <a:r>
              <a:rPr lang="en-US" sz="2200" dirty="0">
                <a:latin typeface="Glacial Indifference" pitchFamily="50" charset="0"/>
              </a:rPr>
              <a:t>DOT physicals</a:t>
            </a:r>
          </a:p>
          <a:p>
            <a:pPr lvl="1"/>
            <a:r>
              <a:rPr lang="en-US" sz="2200" dirty="0">
                <a:latin typeface="Glacial Indifference" pitchFamily="50" charset="0"/>
              </a:rPr>
              <a:t>Drug screens/tests</a:t>
            </a:r>
          </a:p>
          <a:p>
            <a:pPr lvl="1"/>
            <a:r>
              <a:rPr lang="en-US" sz="2200" dirty="0">
                <a:latin typeface="Glacial Indifference" pitchFamily="50" charset="0"/>
              </a:rPr>
              <a:t>Compliance physicals</a:t>
            </a:r>
          </a:p>
          <a:p>
            <a:r>
              <a:rPr lang="en-US" sz="2200" dirty="0">
                <a:latin typeface="Glacial Indifference" pitchFamily="50" charset="0"/>
              </a:rPr>
              <a:t>Work-Injury Care</a:t>
            </a:r>
          </a:p>
          <a:p>
            <a:r>
              <a:rPr lang="en-US" sz="2200" dirty="0">
                <a:latin typeface="Glacial Indifference" pitchFamily="50" charset="0"/>
              </a:rPr>
              <a:t>Physical Therapy</a:t>
            </a:r>
          </a:p>
          <a:p>
            <a:pPr lvl="1"/>
            <a:r>
              <a:rPr lang="en-US" sz="2200" dirty="0">
                <a:latin typeface="Glacial Indifference" pitchFamily="50" charset="0"/>
              </a:rPr>
              <a:t>One-on-one care</a:t>
            </a:r>
          </a:p>
          <a:p>
            <a:r>
              <a:rPr lang="en-US" sz="2200" dirty="0">
                <a:latin typeface="Glacial Indifference" pitchFamily="50" charset="0"/>
              </a:rPr>
              <a:t>Travel Medicine</a:t>
            </a:r>
          </a:p>
          <a:p>
            <a:r>
              <a:rPr lang="en-US" sz="2200" dirty="0" err="1">
                <a:latin typeface="Glacial Indifference" pitchFamily="50" charset="0"/>
              </a:rPr>
              <a:t>TeleMedicine</a:t>
            </a:r>
            <a:endParaRPr lang="en-US" sz="2200" dirty="0">
              <a:latin typeface="Glacial Indifference" pitchFamily="50" charset="0"/>
            </a:endParaRPr>
          </a:p>
          <a:p>
            <a:r>
              <a:rPr lang="en-US" sz="2200" dirty="0">
                <a:latin typeface="Glacial Indifference" pitchFamily="50" charset="0"/>
              </a:rPr>
              <a:t>On-site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latin typeface="Glacial Indifference" pitchFamily="50" charset="0"/>
              </a:rPr>
              <a:t>www.n-o-v-a.com       ©2017 Nova Medical Centers. All Rights Reserved.</a:t>
            </a:r>
            <a:endParaRPr lang="en-US" dirty="0">
              <a:latin typeface="Glacial Indifference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10F-DB7A-D240-A02D-EDCD0ECECF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0"/>
    </mc:Choice>
    <mc:Fallback xmlns="">
      <p:transition spd="slow" advTm="73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shman\Downloads\bigstock--136866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3" y="1600200"/>
            <a:ext cx="4183917" cy="278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lacial Indifference" pitchFamily="50" charset="0"/>
              </a:rPr>
              <a:t>Onsite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Glacial Indifference" pitchFamily="50" charset="0"/>
              </a:rPr>
              <a:t>Drug &amp; alcohol testing</a:t>
            </a:r>
          </a:p>
          <a:p>
            <a:r>
              <a:rPr lang="en-US" sz="2200" dirty="0">
                <a:latin typeface="Glacial Indifference" pitchFamily="50" charset="0"/>
              </a:rPr>
              <a:t>After hours triage hotline</a:t>
            </a:r>
          </a:p>
          <a:p>
            <a:pPr lvl="1"/>
            <a:r>
              <a:rPr lang="en-US" sz="2200" dirty="0">
                <a:latin typeface="Glacial Indifference" pitchFamily="50" charset="0"/>
              </a:rPr>
              <a:t>1-866-480-1310 </a:t>
            </a:r>
          </a:p>
          <a:p>
            <a:pPr lvl="2"/>
            <a:r>
              <a:rPr lang="en-US" sz="2200" dirty="0">
                <a:latin typeface="Glacial Indifference" pitchFamily="50" charset="0"/>
              </a:rPr>
              <a:t>Option 5 – Triage</a:t>
            </a:r>
          </a:p>
          <a:p>
            <a:pPr lvl="2"/>
            <a:r>
              <a:rPr lang="en-US" sz="2200" dirty="0">
                <a:latin typeface="Glacial Indifference" pitchFamily="50" charset="0"/>
              </a:rPr>
              <a:t>Option 2 – Drug Screens</a:t>
            </a:r>
          </a:p>
          <a:p>
            <a:r>
              <a:rPr lang="en-US" sz="2200" dirty="0">
                <a:latin typeface="Glacial Indifference" pitchFamily="50" charset="0"/>
              </a:rPr>
              <a:t>Flu shot clinics</a:t>
            </a:r>
          </a:p>
          <a:p>
            <a:r>
              <a:rPr lang="en-US" sz="2200" dirty="0">
                <a:latin typeface="Glacial Indifference" pitchFamily="50" charset="0"/>
              </a:rPr>
              <a:t>Health &amp; wellness fairs</a:t>
            </a:r>
          </a:p>
          <a:p>
            <a:r>
              <a:rPr lang="en-US" sz="2200" dirty="0">
                <a:latin typeface="Glacial Indifference" pitchFamily="50" charset="0"/>
              </a:rPr>
              <a:t>Mobile testing</a:t>
            </a:r>
          </a:p>
          <a:p>
            <a:r>
              <a:rPr lang="en-US" sz="2200" dirty="0">
                <a:latin typeface="Glacial Indifference" pitchFamily="50" charset="0"/>
              </a:rPr>
              <a:t>HR &amp; safety consulting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latin typeface="Glacial Indifference" pitchFamily="50" charset="0"/>
              </a:rPr>
              <a:t>www.n-o-v-a.com       ©2017 Nova Medical Centers. All Rights Reserved.</a:t>
            </a:r>
            <a:endParaRPr lang="en-US" dirty="0">
              <a:latin typeface="Glacial Indifference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10F-DB7A-D240-A02D-EDCD0ECECF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3"/>
    </mc:Choice>
    <mc:Fallback xmlns="">
      <p:transition spd="slow" advTm="88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shman\Downloads\bigstock-hospital-profession-gesture--109386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75" y="1871222"/>
            <a:ext cx="4128453" cy="2830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lacial Indifference" pitchFamily="50" charset="0"/>
              </a:rPr>
              <a:t>What Sets Us Apart – The Nova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167"/>
            <a:ext cx="586268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Glacial Indifference" pitchFamily="50" charset="0"/>
              </a:rPr>
              <a:t>Lower indemnity cost</a:t>
            </a:r>
          </a:p>
          <a:p>
            <a:r>
              <a:rPr lang="en-US" dirty="0">
                <a:latin typeface="Glacial Indifference" pitchFamily="50" charset="0"/>
              </a:rPr>
              <a:t>Free Injury Transportation</a:t>
            </a:r>
          </a:p>
          <a:p>
            <a:r>
              <a:rPr lang="en-US" dirty="0">
                <a:latin typeface="Glacial Indifference" pitchFamily="50" charset="0"/>
              </a:rPr>
              <a:t>Nova Mobile App</a:t>
            </a:r>
          </a:p>
          <a:p>
            <a:r>
              <a:rPr lang="en-US" dirty="0">
                <a:latin typeface="Glacial Indifference" pitchFamily="50" charset="0"/>
              </a:rPr>
              <a:t>98% same day return to work rate</a:t>
            </a:r>
          </a:p>
          <a:p>
            <a:r>
              <a:rPr lang="en-US" dirty="0">
                <a:latin typeface="Glacial Indifference" pitchFamily="50" charset="0"/>
              </a:rPr>
              <a:t>14-15 day claim closure average </a:t>
            </a:r>
          </a:p>
          <a:p>
            <a:r>
              <a:rPr lang="en-US" dirty="0">
                <a:latin typeface="Glacial Indifference" pitchFamily="50" charset="0"/>
              </a:rPr>
              <a:t>A-Z treatment control / case management </a:t>
            </a:r>
          </a:p>
          <a:p>
            <a:r>
              <a:rPr lang="en-US" dirty="0">
                <a:latin typeface="Glacial Indifference" pitchFamily="50" charset="0"/>
              </a:rPr>
              <a:t>Higher company productivity </a:t>
            </a:r>
          </a:p>
          <a:p>
            <a:r>
              <a:rPr lang="en-US" dirty="0">
                <a:latin typeface="Glacial Indifference" pitchFamily="50" charset="0"/>
              </a:rPr>
              <a:t>Friendly &amp; professional staff</a:t>
            </a:r>
          </a:p>
          <a:p>
            <a:r>
              <a:rPr lang="en-US" dirty="0">
                <a:latin typeface="Glacial Indifference" pitchFamily="50" charset="0"/>
              </a:rPr>
              <a:t>Low wait times</a:t>
            </a:r>
          </a:p>
          <a:p>
            <a:r>
              <a:rPr lang="en-US" dirty="0">
                <a:latin typeface="Glacial Indifference" pitchFamily="50" charset="0"/>
              </a:rPr>
              <a:t>Occuflex (real-time web-based reporting system)</a:t>
            </a:r>
          </a:p>
          <a:p>
            <a:r>
              <a:rPr lang="en-US" dirty="0">
                <a:latin typeface="Glacial Indifference" pitchFamily="50" charset="0"/>
              </a:rPr>
              <a:t>No urgent care, no sick visits</a:t>
            </a:r>
          </a:p>
          <a:p>
            <a:r>
              <a:rPr lang="en-US" dirty="0">
                <a:latin typeface="Glacial Indifference" pitchFamily="50" charset="0"/>
              </a:rPr>
              <a:t>Reduced treatment cost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latin typeface="Glacial Indifference" pitchFamily="50" charset="0"/>
              </a:rPr>
              <a:t>www.n-o-v-a.com       ©2017 Nova Medical Centers. All Rights Reserved.</a:t>
            </a:r>
            <a:endParaRPr lang="en-US" dirty="0">
              <a:latin typeface="Glacial Indifference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10F-DB7A-D240-A02D-EDCD0ECECF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1"/>
    </mc:Choice>
    <mc:Fallback xmlns="">
      <p:transition spd="slow" advTm="124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lacial Indifference" pitchFamily="50" charset="0"/>
              </a:rPr>
              <a:t>Health &amp; Wellness 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672"/>
            <a:ext cx="4244273" cy="2793775"/>
          </a:xfrm>
        </p:spPr>
        <p:txBody>
          <a:bodyPr/>
          <a:lstStyle/>
          <a:p>
            <a:r>
              <a:rPr lang="en-US" dirty="0">
                <a:latin typeface="Glacial Indifference" pitchFamily="50" charset="0"/>
              </a:rPr>
              <a:t>Blood Pressure Checks</a:t>
            </a:r>
          </a:p>
          <a:p>
            <a:r>
              <a:rPr lang="en-US" dirty="0">
                <a:latin typeface="Glacial Indifference" pitchFamily="50" charset="0"/>
              </a:rPr>
              <a:t>Height &amp; Weight Measurements</a:t>
            </a:r>
          </a:p>
          <a:p>
            <a:r>
              <a:rPr lang="en-US" dirty="0">
                <a:latin typeface="Glacial Indifference" pitchFamily="50" charset="0"/>
              </a:rPr>
              <a:t>BMI</a:t>
            </a:r>
          </a:p>
          <a:p>
            <a:r>
              <a:rPr lang="en-US" dirty="0">
                <a:latin typeface="Glacial Indifference" pitchFamily="50" charset="0"/>
              </a:rPr>
              <a:t>Glucose &amp; Cholesterol Checks</a:t>
            </a:r>
          </a:p>
          <a:p>
            <a:r>
              <a:rPr lang="en-US" dirty="0">
                <a:latin typeface="Glacial Indifference" pitchFamily="50" charset="0"/>
              </a:rPr>
              <a:t>Health Tips</a:t>
            </a:r>
          </a:p>
          <a:p>
            <a:r>
              <a:rPr lang="en-US" dirty="0">
                <a:latin typeface="Glacial Indifference" pitchFamily="50" charset="0"/>
              </a:rPr>
              <a:t>Healthy Snacks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latin typeface="Glacial Indifference" pitchFamily="50" charset="0"/>
              </a:rPr>
              <a:t>www.n-o-v-a.com       ©2017 Nova Medical Centers. All Rights Reserved.</a:t>
            </a:r>
            <a:endParaRPr lang="en-US" dirty="0">
              <a:latin typeface="Glacial Indifference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10F-DB7A-D240-A02D-EDCD0ECECF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9" name="Picture 3" descr="C:\Users\soshman\Downloads\bigstock--132029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57" y="1729672"/>
            <a:ext cx="4083443" cy="2518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507262"/>
            <a:ext cx="4146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89C3"/>
                </a:solidFill>
                <a:latin typeface="Glacial Indifference" pitchFamily="50" charset="0"/>
              </a:rPr>
              <a:t>Nova Medical Centers is invested in your employees health and wellness. By holding wellness-related activities, it shows that management has a commitment to the health of their team in and out of the office. </a:t>
            </a:r>
          </a:p>
        </p:txBody>
      </p:sp>
    </p:spTree>
    <p:extLst>
      <p:ext uri="{BB962C8B-B14F-4D97-AF65-F5344CB8AC3E}">
        <p14:creationId xmlns:p14="http://schemas.microsoft.com/office/powerpoint/2010/main" val="15324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lacial Indifference" pitchFamily="50" charset="0"/>
              </a:rPr>
              <a:t>Testimonials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lacial Indifference" pitchFamily="50" charset="0"/>
              </a:rPr>
              <a:t>“Nova Medical Centers has been our number one choice in urgent care clinics for about two years.” – Mission </a:t>
            </a:r>
          </a:p>
          <a:p>
            <a:pPr marL="0" indent="0">
              <a:buNone/>
            </a:pPr>
            <a:endParaRPr lang="en-US" dirty="0">
              <a:latin typeface="Glacial Indifference" pitchFamily="50" charset="0"/>
            </a:endParaRPr>
          </a:p>
          <a:p>
            <a:r>
              <a:rPr lang="en-US" dirty="0">
                <a:latin typeface="Glacial Indifference" pitchFamily="50" charset="0"/>
              </a:rPr>
              <a:t>“The doctors provide such great feedback on all the cases and we really appreciate that.” – Dr. Pepper Snapple Group</a:t>
            </a:r>
          </a:p>
          <a:p>
            <a:endParaRPr lang="en-US" dirty="0">
              <a:latin typeface="Glacial Indifference" pitchFamily="50" charset="0"/>
            </a:endParaRPr>
          </a:p>
          <a:p>
            <a:r>
              <a:rPr lang="en-US" dirty="0">
                <a:latin typeface="Glacial Indifference" pitchFamily="50" charset="0"/>
              </a:rPr>
              <a:t>“Being injured is a stressful time, but my employees come back feeling at ease and happy with their treatment.” – Four Seasons Resort and Club</a:t>
            </a:r>
          </a:p>
          <a:p>
            <a:endParaRPr lang="en-US" dirty="0">
              <a:latin typeface="Glacial Indifference" pitchFamily="50" charset="0"/>
            </a:endParaRPr>
          </a:p>
          <a:p>
            <a:r>
              <a:rPr lang="en-US" dirty="0">
                <a:latin typeface="Glacial Indifference" pitchFamily="50" charset="0"/>
              </a:rPr>
              <a:t>“Nova has provided my company with exceptional service in the area of healthcare hundreds of time.” - UPS</a:t>
            </a:r>
          </a:p>
          <a:p>
            <a:endParaRPr lang="en-US" dirty="0">
              <a:latin typeface="Glacial Indifference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>
                <a:latin typeface="Glacial Indifference" pitchFamily="50" charset="0"/>
              </a:rPr>
              <a:t>www.n-o-v-a.com       ©2017 Nova Medical Centers. All Rights Reserved.</a:t>
            </a:r>
            <a:endParaRPr lang="en-US" dirty="0">
              <a:latin typeface="Glacial Indifference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10F-DB7A-D240-A02D-EDCD0ECECF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0"/>
    </mc:Choice>
    <mc:Fallback xmlns="">
      <p:transition spd="slow" advTm="932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6470</TotalTime>
  <Words>470</Words>
  <Application>Microsoft Macintosh PowerPoint</Application>
  <PresentationFormat>On-screen Show (4:3)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Glacial Indifference</vt:lpstr>
      <vt:lpstr>Office Theme</vt:lpstr>
      <vt:lpstr>Your Occupational Health Provider</vt:lpstr>
      <vt:lpstr>Who We Are</vt:lpstr>
      <vt:lpstr>What We Do </vt:lpstr>
      <vt:lpstr>Onsite Services</vt:lpstr>
      <vt:lpstr>What Sets Us Apart – The Nova Difference</vt:lpstr>
      <vt:lpstr>Health &amp; Wellness Fairs</vt:lpstr>
      <vt:lpstr>Testimonials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Oshman</dc:creator>
  <cp:lastModifiedBy>Megan Gilbert</cp:lastModifiedBy>
  <cp:revision>28</cp:revision>
  <dcterms:created xsi:type="dcterms:W3CDTF">2015-11-05T17:42:08Z</dcterms:created>
  <dcterms:modified xsi:type="dcterms:W3CDTF">2020-06-15T17:31:35Z</dcterms:modified>
</cp:coreProperties>
</file>