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65" r:id="rId7"/>
    <p:sldId id="272" r:id="rId8"/>
    <p:sldId id="259" r:id="rId9"/>
    <p:sldId id="264" r:id="rId10"/>
    <p:sldId id="260" r:id="rId11"/>
    <p:sldId id="261" r:id="rId12"/>
    <p:sldId id="266" r:id="rId13"/>
    <p:sldId id="267" r:id="rId14"/>
    <p:sldId id="268" r:id="rId15"/>
    <p:sldId id="269" r:id="rId16"/>
    <p:sldId id="270" r:id="rId17"/>
    <p:sldId id="271" r:id="rId18"/>
    <p:sldId id="273" r:id="rId19"/>
    <p:sldId id="275" r:id="rId20"/>
    <p:sldId id="276" r:id="rId21"/>
    <p:sldId id="277" r:id="rId22"/>
    <p:sldId id="27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A348"/>
    <a:srgbClr val="41414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66" d="100"/>
          <a:sy n="66" d="100"/>
        </p:scale>
        <p:origin x="1530" y="10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3C7329-C276-4F7C-AE57-8EAB12214881}"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EC4D5D5-5835-4039-AD13-1D7888B8AAE9}">
      <dgm:prSet/>
      <dgm:spPr/>
      <dgm:t>
        <a:bodyPr/>
        <a:lstStyle/>
        <a:p>
          <a:pPr>
            <a:defRPr cap="all"/>
          </a:pPr>
          <a:r>
            <a:rPr lang="en-US"/>
            <a:t>24/7 Urgent Orthopedic Care – Just call 901-261-STAT</a:t>
          </a:r>
        </a:p>
      </dgm:t>
    </dgm:pt>
    <dgm:pt modelId="{6BA1767E-5028-46FE-91CE-A16FE0C6EBDB}" type="parTrans" cxnId="{35E6BE52-BE29-485A-86D3-BC3B640E0478}">
      <dgm:prSet/>
      <dgm:spPr/>
      <dgm:t>
        <a:bodyPr/>
        <a:lstStyle/>
        <a:p>
          <a:endParaRPr lang="en-US"/>
        </a:p>
      </dgm:t>
    </dgm:pt>
    <dgm:pt modelId="{1BDE7D13-A560-4326-AB68-78E74D126570}" type="sibTrans" cxnId="{35E6BE52-BE29-485A-86D3-BC3B640E0478}">
      <dgm:prSet/>
      <dgm:spPr/>
      <dgm:t>
        <a:bodyPr/>
        <a:lstStyle/>
        <a:p>
          <a:endParaRPr lang="en-US"/>
        </a:p>
      </dgm:t>
    </dgm:pt>
    <dgm:pt modelId="{6DB0A9E5-3B45-41CB-B679-70EE71B61055}">
      <dgm:prSet/>
      <dgm:spPr/>
      <dgm:t>
        <a:bodyPr/>
        <a:lstStyle/>
        <a:p>
          <a:pPr>
            <a:defRPr cap="all"/>
          </a:pPr>
          <a:r>
            <a:rPr lang="en-US"/>
            <a:t>Telemedicine, including for Physical Therapy</a:t>
          </a:r>
        </a:p>
      </dgm:t>
    </dgm:pt>
    <dgm:pt modelId="{5D5C370C-8ABF-4F96-9D0D-5EFBEDC57228}" type="parTrans" cxnId="{AB4CE517-7AA4-4EA4-8BCE-66AD9486BF8D}">
      <dgm:prSet/>
      <dgm:spPr/>
      <dgm:t>
        <a:bodyPr/>
        <a:lstStyle/>
        <a:p>
          <a:endParaRPr lang="en-US"/>
        </a:p>
      </dgm:t>
    </dgm:pt>
    <dgm:pt modelId="{90EA7CCD-2DD5-4839-B8F8-EFC34E03803E}" type="sibTrans" cxnId="{AB4CE517-7AA4-4EA4-8BCE-66AD9486BF8D}">
      <dgm:prSet/>
      <dgm:spPr/>
      <dgm:t>
        <a:bodyPr/>
        <a:lstStyle/>
        <a:p>
          <a:endParaRPr lang="en-US"/>
        </a:p>
      </dgm:t>
    </dgm:pt>
    <dgm:pt modelId="{33E23A64-FF5A-43FD-AD87-3F1494DEC74D}">
      <dgm:prSet/>
      <dgm:spPr/>
      <dgm:t>
        <a:bodyPr/>
        <a:lstStyle/>
        <a:p>
          <a:pPr>
            <a:defRPr cap="all"/>
          </a:pPr>
          <a:r>
            <a:rPr lang="en-US"/>
            <a:t>Book Your Appointment Online</a:t>
          </a:r>
        </a:p>
      </dgm:t>
    </dgm:pt>
    <dgm:pt modelId="{E8D48390-D8A3-4BE9-9239-9EE471D2BD0C}" type="parTrans" cxnId="{E1364452-A3F2-421A-B618-19600D7F362A}">
      <dgm:prSet/>
      <dgm:spPr/>
      <dgm:t>
        <a:bodyPr/>
        <a:lstStyle/>
        <a:p>
          <a:endParaRPr lang="en-US"/>
        </a:p>
      </dgm:t>
    </dgm:pt>
    <dgm:pt modelId="{8C6D6842-B8EC-478C-AEFD-FE65BB0C0F7A}" type="sibTrans" cxnId="{E1364452-A3F2-421A-B618-19600D7F362A}">
      <dgm:prSet/>
      <dgm:spPr/>
      <dgm:t>
        <a:bodyPr/>
        <a:lstStyle/>
        <a:p>
          <a:endParaRPr lang="en-US"/>
        </a:p>
      </dgm:t>
    </dgm:pt>
    <dgm:pt modelId="{2B13F507-1D55-4908-BCD8-70AF14FB55D3}">
      <dgm:prSet/>
      <dgm:spPr/>
      <dgm:t>
        <a:bodyPr/>
        <a:lstStyle/>
        <a:p>
          <a:pPr>
            <a:defRPr cap="all"/>
          </a:pPr>
          <a:r>
            <a:rPr lang="en-US"/>
            <a:t>8 Mid-South Clinic Locations</a:t>
          </a:r>
        </a:p>
      </dgm:t>
    </dgm:pt>
    <dgm:pt modelId="{EF327E4C-9025-4093-A235-5ED603CFCC3B}" type="parTrans" cxnId="{2210ED87-5907-4AD8-8C73-55AF80E8A26E}">
      <dgm:prSet/>
      <dgm:spPr/>
      <dgm:t>
        <a:bodyPr/>
        <a:lstStyle/>
        <a:p>
          <a:endParaRPr lang="en-US"/>
        </a:p>
      </dgm:t>
    </dgm:pt>
    <dgm:pt modelId="{92B59C53-1029-4B36-8345-8E7D79E95792}" type="sibTrans" cxnId="{2210ED87-5907-4AD8-8C73-55AF80E8A26E}">
      <dgm:prSet/>
      <dgm:spPr/>
      <dgm:t>
        <a:bodyPr/>
        <a:lstStyle/>
        <a:p>
          <a:endParaRPr lang="en-US"/>
        </a:p>
      </dgm:t>
    </dgm:pt>
    <dgm:pt modelId="{E07FA4A5-97EF-4DE9-8C49-6A1EFB85D5BC}" type="pres">
      <dgm:prSet presAssocID="{343C7329-C276-4F7C-AE57-8EAB12214881}" presName="root" presStyleCnt="0">
        <dgm:presLayoutVars>
          <dgm:dir/>
          <dgm:resizeHandles val="exact"/>
        </dgm:presLayoutVars>
      </dgm:prSet>
      <dgm:spPr/>
    </dgm:pt>
    <dgm:pt modelId="{D5E91462-FC81-4806-A0DC-1F825417FC27}" type="pres">
      <dgm:prSet presAssocID="{4EC4D5D5-5835-4039-AD13-1D7888B8AAE9}" presName="compNode" presStyleCnt="0"/>
      <dgm:spPr/>
    </dgm:pt>
    <dgm:pt modelId="{5EFE1EF5-C912-4AF8-8741-12AB46629E15}" type="pres">
      <dgm:prSet presAssocID="{4EC4D5D5-5835-4039-AD13-1D7888B8AAE9}" presName="iconBgRect" presStyleLbl="bgShp" presStyleIdx="0" presStyleCnt="4"/>
      <dgm:spPr/>
    </dgm:pt>
    <dgm:pt modelId="{2A3A43AA-E8CE-4EF8-A603-68174A0FEAD5}" type="pres">
      <dgm:prSet presAssocID="{4EC4D5D5-5835-4039-AD13-1D7888B8AAE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peaker Phone"/>
        </a:ext>
      </dgm:extLst>
    </dgm:pt>
    <dgm:pt modelId="{7D0855C1-3BBF-4E07-ABCB-7DD979359FA2}" type="pres">
      <dgm:prSet presAssocID="{4EC4D5D5-5835-4039-AD13-1D7888B8AAE9}" presName="spaceRect" presStyleCnt="0"/>
      <dgm:spPr/>
    </dgm:pt>
    <dgm:pt modelId="{324147B8-A4F5-4879-BA38-7723A3FB099A}" type="pres">
      <dgm:prSet presAssocID="{4EC4D5D5-5835-4039-AD13-1D7888B8AAE9}" presName="textRect" presStyleLbl="revTx" presStyleIdx="0" presStyleCnt="4">
        <dgm:presLayoutVars>
          <dgm:chMax val="1"/>
          <dgm:chPref val="1"/>
        </dgm:presLayoutVars>
      </dgm:prSet>
      <dgm:spPr/>
    </dgm:pt>
    <dgm:pt modelId="{60D847B6-B612-467F-9476-C4B81470FE84}" type="pres">
      <dgm:prSet presAssocID="{1BDE7D13-A560-4326-AB68-78E74D126570}" presName="sibTrans" presStyleCnt="0"/>
      <dgm:spPr/>
    </dgm:pt>
    <dgm:pt modelId="{D41CECF9-AB27-4E7E-AE14-054913F8B77B}" type="pres">
      <dgm:prSet presAssocID="{6DB0A9E5-3B45-41CB-B679-70EE71B61055}" presName="compNode" presStyleCnt="0"/>
      <dgm:spPr/>
    </dgm:pt>
    <dgm:pt modelId="{699941EA-5CEC-440B-85BE-00D622896152}" type="pres">
      <dgm:prSet presAssocID="{6DB0A9E5-3B45-41CB-B679-70EE71B61055}" presName="iconBgRect" presStyleLbl="bgShp" presStyleIdx="1" presStyleCnt="4"/>
      <dgm:spPr/>
    </dgm:pt>
    <dgm:pt modelId="{5672D64E-C938-4CB8-85D1-E48696458F02}" type="pres">
      <dgm:prSet presAssocID="{6DB0A9E5-3B45-41CB-B679-70EE71B61055}"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Laptop"/>
        </a:ext>
      </dgm:extLst>
    </dgm:pt>
    <dgm:pt modelId="{603264DA-AAAD-4F4E-A9A8-37CAA3DD40A1}" type="pres">
      <dgm:prSet presAssocID="{6DB0A9E5-3B45-41CB-B679-70EE71B61055}" presName="spaceRect" presStyleCnt="0"/>
      <dgm:spPr/>
    </dgm:pt>
    <dgm:pt modelId="{A45563DD-FA54-45B3-98B4-DDEBF4F21790}" type="pres">
      <dgm:prSet presAssocID="{6DB0A9E5-3B45-41CB-B679-70EE71B61055}" presName="textRect" presStyleLbl="revTx" presStyleIdx="1" presStyleCnt="4">
        <dgm:presLayoutVars>
          <dgm:chMax val="1"/>
          <dgm:chPref val="1"/>
        </dgm:presLayoutVars>
      </dgm:prSet>
      <dgm:spPr/>
    </dgm:pt>
    <dgm:pt modelId="{F4D86847-4CA5-4911-9144-A89EADC8B9F0}" type="pres">
      <dgm:prSet presAssocID="{90EA7CCD-2DD5-4839-B8F8-EFC34E03803E}" presName="sibTrans" presStyleCnt="0"/>
      <dgm:spPr/>
    </dgm:pt>
    <dgm:pt modelId="{C494986B-08BA-4B38-9AD4-E2E2F82723C0}" type="pres">
      <dgm:prSet presAssocID="{33E23A64-FF5A-43FD-AD87-3F1494DEC74D}" presName="compNode" presStyleCnt="0"/>
      <dgm:spPr/>
    </dgm:pt>
    <dgm:pt modelId="{6B2E7AE1-1DD5-4180-9809-6A040A4EBA6E}" type="pres">
      <dgm:prSet presAssocID="{33E23A64-FF5A-43FD-AD87-3F1494DEC74D}" presName="iconBgRect" presStyleLbl="bgShp" presStyleIdx="2" presStyleCnt="4"/>
      <dgm:spPr/>
    </dgm:pt>
    <dgm:pt modelId="{5024867E-A846-4B41-8BE8-9DF1B6AC3939}" type="pres">
      <dgm:prSet presAssocID="{33E23A64-FF5A-43FD-AD87-3F1494DEC74D}"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Internet Banking"/>
        </a:ext>
      </dgm:extLst>
    </dgm:pt>
    <dgm:pt modelId="{F997446C-B27B-44B7-89A8-84709BD7A419}" type="pres">
      <dgm:prSet presAssocID="{33E23A64-FF5A-43FD-AD87-3F1494DEC74D}" presName="spaceRect" presStyleCnt="0"/>
      <dgm:spPr/>
    </dgm:pt>
    <dgm:pt modelId="{5E0009FC-1F63-49FD-A0E4-A057E96B1073}" type="pres">
      <dgm:prSet presAssocID="{33E23A64-FF5A-43FD-AD87-3F1494DEC74D}" presName="textRect" presStyleLbl="revTx" presStyleIdx="2" presStyleCnt="4">
        <dgm:presLayoutVars>
          <dgm:chMax val="1"/>
          <dgm:chPref val="1"/>
        </dgm:presLayoutVars>
      </dgm:prSet>
      <dgm:spPr/>
    </dgm:pt>
    <dgm:pt modelId="{CD21D613-1B3D-4B19-9E6B-0CDA07F9F1A0}" type="pres">
      <dgm:prSet presAssocID="{8C6D6842-B8EC-478C-AEFD-FE65BB0C0F7A}" presName="sibTrans" presStyleCnt="0"/>
      <dgm:spPr/>
    </dgm:pt>
    <dgm:pt modelId="{A25C3A31-2722-4E49-AACE-CEBF90A0E68A}" type="pres">
      <dgm:prSet presAssocID="{2B13F507-1D55-4908-BCD8-70AF14FB55D3}" presName="compNode" presStyleCnt="0"/>
      <dgm:spPr/>
    </dgm:pt>
    <dgm:pt modelId="{D5C3D02E-16EE-40D4-925D-652797D5E777}" type="pres">
      <dgm:prSet presAssocID="{2B13F507-1D55-4908-BCD8-70AF14FB55D3}" presName="iconBgRect" presStyleLbl="bgShp" presStyleIdx="3" presStyleCnt="4"/>
      <dgm:spPr/>
    </dgm:pt>
    <dgm:pt modelId="{55F86A7A-C2F6-44C4-9827-548A3C102E9D}" type="pres">
      <dgm:prSet presAssocID="{2B13F507-1D55-4908-BCD8-70AF14FB55D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arker"/>
        </a:ext>
      </dgm:extLst>
    </dgm:pt>
    <dgm:pt modelId="{A035324C-708E-4BB7-97CC-5949422620C4}" type="pres">
      <dgm:prSet presAssocID="{2B13F507-1D55-4908-BCD8-70AF14FB55D3}" presName="spaceRect" presStyleCnt="0"/>
      <dgm:spPr/>
    </dgm:pt>
    <dgm:pt modelId="{7803E044-DC5D-40FC-A2CC-F692E1709B93}" type="pres">
      <dgm:prSet presAssocID="{2B13F507-1D55-4908-BCD8-70AF14FB55D3}" presName="textRect" presStyleLbl="revTx" presStyleIdx="3" presStyleCnt="4">
        <dgm:presLayoutVars>
          <dgm:chMax val="1"/>
          <dgm:chPref val="1"/>
        </dgm:presLayoutVars>
      </dgm:prSet>
      <dgm:spPr/>
    </dgm:pt>
  </dgm:ptLst>
  <dgm:cxnLst>
    <dgm:cxn modelId="{46420904-DE93-4722-AA9F-63B9CA03F909}" type="presOf" srcId="{33E23A64-FF5A-43FD-AD87-3F1494DEC74D}" destId="{5E0009FC-1F63-49FD-A0E4-A057E96B1073}" srcOrd="0" destOrd="0" presId="urn:microsoft.com/office/officeart/2018/5/layout/IconCircleLabelList"/>
    <dgm:cxn modelId="{AB4CE517-7AA4-4EA4-8BCE-66AD9486BF8D}" srcId="{343C7329-C276-4F7C-AE57-8EAB12214881}" destId="{6DB0A9E5-3B45-41CB-B679-70EE71B61055}" srcOrd="1" destOrd="0" parTransId="{5D5C370C-8ABF-4F96-9D0D-5EFBEDC57228}" sibTransId="{90EA7CCD-2DD5-4839-B8F8-EFC34E03803E}"/>
    <dgm:cxn modelId="{D7EC003E-91C8-410B-9379-763B69B8BA80}" type="presOf" srcId="{6DB0A9E5-3B45-41CB-B679-70EE71B61055}" destId="{A45563DD-FA54-45B3-98B4-DDEBF4F21790}" srcOrd="0" destOrd="0" presId="urn:microsoft.com/office/officeart/2018/5/layout/IconCircleLabelList"/>
    <dgm:cxn modelId="{0B8DE65B-F485-4DD7-8996-333F85D0A682}" type="presOf" srcId="{4EC4D5D5-5835-4039-AD13-1D7888B8AAE9}" destId="{324147B8-A4F5-4879-BA38-7723A3FB099A}" srcOrd="0" destOrd="0" presId="urn:microsoft.com/office/officeart/2018/5/layout/IconCircleLabelList"/>
    <dgm:cxn modelId="{E1364452-A3F2-421A-B618-19600D7F362A}" srcId="{343C7329-C276-4F7C-AE57-8EAB12214881}" destId="{33E23A64-FF5A-43FD-AD87-3F1494DEC74D}" srcOrd="2" destOrd="0" parTransId="{E8D48390-D8A3-4BE9-9239-9EE471D2BD0C}" sibTransId="{8C6D6842-B8EC-478C-AEFD-FE65BB0C0F7A}"/>
    <dgm:cxn modelId="{35E6BE52-BE29-485A-86D3-BC3B640E0478}" srcId="{343C7329-C276-4F7C-AE57-8EAB12214881}" destId="{4EC4D5D5-5835-4039-AD13-1D7888B8AAE9}" srcOrd="0" destOrd="0" parTransId="{6BA1767E-5028-46FE-91CE-A16FE0C6EBDB}" sibTransId="{1BDE7D13-A560-4326-AB68-78E74D126570}"/>
    <dgm:cxn modelId="{2210ED87-5907-4AD8-8C73-55AF80E8A26E}" srcId="{343C7329-C276-4F7C-AE57-8EAB12214881}" destId="{2B13F507-1D55-4908-BCD8-70AF14FB55D3}" srcOrd="3" destOrd="0" parTransId="{EF327E4C-9025-4093-A235-5ED603CFCC3B}" sibTransId="{92B59C53-1029-4B36-8345-8E7D79E95792}"/>
    <dgm:cxn modelId="{B820409B-052E-4D81-A3FD-46F200551906}" type="presOf" srcId="{2B13F507-1D55-4908-BCD8-70AF14FB55D3}" destId="{7803E044-DC5D-40FC-A2CC-F692E1709B93}" srcOrd="0" destOrd="0" presId="urn:microsoft.com/office/officeart/2018/5/layout/IconCircleLabelList"/>
    <dgm:cxn modelId="{9B22A3CE-FD47-4BDA-9DE7-1351A23F69B9}" type="presOf" srcId="{343C7329-C276-4F7C-AE57-8EAB12214881}" destId="{E07FA4A5-97EF-4DE9-8C49-6A1EFB85D5BC}" srcOrd="0" destOrd="0" presId="urn:microsoft.com/office/officeart/2018/5/layout/IconCircleLabelList"/>
    <dgm:cxn modelId="{AFEE3956-0372-42A8-86F7-14023FA27C58}" type="presParOf" srcId="{E07FA4A5-97EF-4DE9-8C49-6A1EFB85D5BC}" destId="{D5E91462-FC81-4806-A0DC-1F825417FC27}" srcOrd="0" destOrd="0" presId="urn:microsoft.com/office/officeart/2018/5/layout/IconCircleLabelList"/>
    <dgm:cxn modelId="{DD1172DD-A429-4414-B847-DD740CAA9089}" type="presParOf" srcId="{D5E91462-FC81-4806-A0DC-1F825417FC27}" destId="{5EFE1EF5-C912-4AF8-8741-12AB46629E15}" srcOrd="0" destOrd="0" presId="urn:microsoft.com/office/officeart/2018/5/layout/IconCircleLabelList"/>
    <dgm:cxn modelId="{8B49078D-961E-4E59-A9C4-A3FCB62BBAA7}" type="presParOf" srcId="{D5E91462-FC81-4806-A0DC-1F825417FC27}" destId="{2A3A43AA-E8CE-4EF8-A603-68174A0FEAD5}" srcOrd="1" destOrd="0" presId="urn:microsoft.com/office/officeart/2018/5/layout/IconCircleLabelList"/>
    <dgm:cxn modelId="{2F4B902B-A2B8-4656-A14E-A89D75079656}" type="presParOf" srcId="{D5E91462-FC81-4806-A0DC-1F825417FC27}" destId="{7D0855C1-3BBF-4E07-ABCB-7DD979359FA2}" srcOrd="2" destOrd="0" presId="urn:microsoft.com/office/officeart/2018/5/layout/IconCircleLabelList"/>
    <dgm:cxn modelId="{23981ABB-63A3-4DD6-8320-383E5F60E982}" type="presParOf" srcId="{D5E91462-FC81-4806-A0DC-1F825417FC27}" destId="{324147B8-A4F5-4879-BA38-7723A3FB099A}" srcOrd="3" destOrd="0" presId="urn:microsoft.com/office/officeart/2018/5/layout/IconCircleLabelList"/>
    <dgm:cxn modelId="{A4A89678-54D7-4DB3-B46A-5B0D9EB4021A}" type="presParOf" srcId="{E07FA4A5-97EF-4DE9-8C49-6A1EFB85D5BC}" destId="{60D847B6-B612-467F-9476-C4B81470FE84}" srcOrd="1" destOrd="0" presId="urn:microsoft.com/office/officeart/2018/5/layout/IconCircleLabelList"/>
    <dgm:cxn modelId="{42F16734-F040-4687-8AE4-35C33914251B}" type="presParOf" srcId="{E07FA4A5-97EF-4DE9-8C49-6A1EFB85D5BC}" destId="{D41CECF9-AB27-4E7E-AE14-054913F8B77B}" srcOrd="2" destOrd="0" presId="urn:microsoft.com/office/officeart/2018/5/layout/IconCircleLabelList"/>
    <dgm:cxn modelId="{59ADC281-AF4D-405E-A526-DB937A8CB223}" type="presParOf" srcId="{D41CECF9-AB27-4E7E-AE14-054913F8B77B}" destId="{699941EA-5CEC-440B-85BE-00D622896152}" srcOrd="0" destOrd="0" presId="urn:microsoft.com/office/officeart/2018/5/layout/IconCircleLabelList"/>
    <dgm:cxn modelId="{732D46C0-52FD-4F94-B173-C6C825BE3E0B}" type="presParOf" srcId="{D41CECF9-AB27-4E7E-AE14-054913F8B77B}" destId="{5672D64E-C938-4CB8-85D1-E48696458F02}" srcOrd="1" destOrd="0" presId="urn:microsoft.com/office/officeart/2018/5/layout/IconCircleLabelList"/>
    <dgm:cxn modelId="{158D2A54-846B-4049-BB0E-5A012B3F6B16}" type="presParOf" srcId="{D41CECF9-AB27-4E7E-AE14-054913F8B77B}" destId="{603264DA-AAAD-4F4E-A9A8-37CAA3DD40A1}" srcOrd="2" destOrd="0" presId="urn:microsoft.com/office/officeart/2018/5/layout/IconCircleLabelList"/>
    <dgm:cxn modelId="{1DDD0E3C-2D5C-4654-BF34-8204B353C4F2}" type="presParOf" srcId="{D41CECF9-AB27-4E7E-AE14-054913F8B77B}" destId="{A45563DD-FA54-45B3-98B4-DDEBF4F21790}" srcOrd="3" destOrd="0" presId="urn:microsoft.com/office/officeart/2018/5/layout/IconCircleLabelList"/>
    <dgm:cxn modelId="{4EA2A502-A9B9-4418-8CA1-1B7C7B90500A}" type="presParOf" srcId="{E07FA4A5-97EF-4DE9-8C49-6A1EFB85D5BC}" destId="{F4D86847-4CA5-4911-9144-A89EADC8B9F0}" srcOrd="3" destOrd="0" presId="urn:microsoft.com/office/officeart/2018/5/layout/IconCircleLabelList"/>
    <dgm:cxn modelId="{E2788D2E-F1BF-43DE-B4DE-42F24BFBB09B}" type="presParOf" srcId="{E07FA4A5-97EF-4DE9-8C49-6A1EFB85D5BC}" destId="{C494986B-08BA-4B38-9AD4-E2E2F82723C0}" srcOrd="4" destOrd="0" presId="urn:microsoft.com/office/officeart/2018/5/layout/IconCircleLabelList"/>
    <dgm:cxn modelId="{658FD704-3686-4001-9863-F8CF5208292A}" type="presParOf" srcId="{C494986B-08BA-4B38-9AD4-E2E2F82723C0}" destId="{6B2E7AE1-1DD5-4180-9809-6A040A4EBA6E}" srcOrd="0" destOrd="0" presId="urn:microsoft.com/office/officeart/2018/5/layout/IconCircleLabelList"/>
    <dgm:cxn modelId="{A4D3BFDF-89C4-4420-B290-E8BC7C7A396A}" type="presParOf" srcId="{C494986B-08BA-4B38-9AD4-E2E2F82723C0}" destId="{5024867E-A846-4B41-8BE8-9DF1B6AC3939}" srcOrd="1" destOrd="0" presId="urn:microsoft.com/office/officeart/2018/5/layout/IconCircleLabelList"/>
    <dgm:cxn modelId="{6884EE9D-403F-4D17-AD2D-EBB835FCD3FD}" type="presParOf" srcId="{C494986B-08BA-4B38-9AD4-E2E2F82723C0}" destId="{F997446C-B27B-44B7-89A8-84709BD7A419}" srcOrd="2" destOrd="0" presId="urn:microsoft.com/office/officeart/2018/5/layout/IconCircleLabelList"/>
    <dgm:cxn modelId="{B8ECA699-1ACE-4E1D-92C2-E34ADEEB7CAC}" type="presParOf" srcId="{C494986B-08BA-4B38-9AD4-E2E2F82723C0}" destId="{5E0009FC-1F63-49FD-A0E4-A057E96B1073}" srcOrd="3" destOrd="0" presId="urn:microsoft.com/office/officeart/2018/5/layout/IconCircleLabelList"/>
    <dgm:cxn modelId="{E8ABFABD-1608-433D-89A1-F08D3D79D7DA}" type="presParOf" srcId="{E07FA4A5-97EF-4DE9-8C49-6A1EFB85D5BC}" destId="{CD21D613-1B3D-4B19-9E6B-0CDA07F9F1A0}" srcOrd="5" destOrd="0" presId="urn:microsoft.com/office/officeart/2018/5/layout/IconCircleLabelList"/>
    <dgm:cxn modelId="{0C76EAAE-10AC-4E96-A4FA-F74E2C1DE87A}" type="presParOf" srcId="{E07FA4A5-97EF-4DE9-8C49-6A1EFB85D5BC}" destId="{A25C3A31-2722-4E49-AACE-CEBF90A0E68A}" srcOrd="6" destOrd="0" presId="urn:microsoft.com/office/officeart/2018/5/layout/IconCircleLabelList"/>
    <dgm:cxn modelId="{2428E74B-3A64-4B4E-A2D0-9FF7B471FE88}" type="presParOf" srcId="{A25C3A31-2722-4E49-AACE-CEBF90A0E68A}" destId="{D5C3D02E-16EE-40D4-925D-652797D5E777}" srcOrd="0" destOrd="0" presId="urn:microsoft.com/office/officeart/2018/5/layout/IconCircleLabelList"/>
    <dgm:cxn modelId="{27F7FBF6-4EDC-4FA6-B721-E68602114198}" type="presParOf" srcId="{A25C3A31-2722-4E49-AACE-CEBF90A0E68A}" destId="{55F86A7A-C2F6-44C4-9827-548A3C102E9D}" srcOrd="1" destOrd="0" presId="urn:microsoft.com/office/officeart/2018/5/layout/IconCircleLabelList"/>
    <dgm:cxn modelId="{3EB72235-5D83-41AB-B12A-B9FE3C6BD01F}" type="presParOf" srcId="{A25C3A31-2722-4E49-AACE-CEBF90A0E68A}" destId="{A035324C-708E-4BB7-97CC-5949422620C4}" srcOrd="2" destOrd="0" presId="urn:microsoft.com/office/officeart/2018/5/layout/IconCircleLabelList"/>
    <dgm:cxn modelId="{6C339CC5-10D3-44CA-89D9-BAF6DAEA92BF}" type="presParOf" srcId="{A25C3A31-2722-4E49-AACE-CEBF90A0E68A}" destId="{7803E044-DC5D-40FC-A2CC-F692E1709B93}"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FE1EF5-C912-4AF8-8741-12AB46629E15}">
      <dsp:nvSpPr>
        <dsp:cNvPr id="0" name=""/>
        <dsp:cNvSpPr/>
      </dsp:nvSpPr>
      <dsp:spPr>
        <a:xfrm>
          <a:off x="740776" y="855481"/>
          <a:ext cx="1464285" cy="146428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3A43AA-E8CE-4EF8-A603-68174A0FEAD5}">
      <dsp:nvSpPr>
        <dsp:cNvPr id="0" name=""/>
        <dsp:cNvSpPr/>
      </dsp:nvSpPr>
      <dsp:spPr>
        <a:xfrm>
          <a:off x="1052836" y="1167542"/>
          <a:ext cx="840163" cy="8401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4147B8-A4F5-4879-BA38-7723A3FB099A}">
      <dsp:nvSpPr>
        <dsp:cNvPr id="0" name=""/>
        <dsp:cNvSpPr/>
      </dsp:nvSpPr>
      <dsp:spPr>
        <a:xfrm>
          <a:off x="272684" y="2775856"/>
          <a:ext cx="240046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24/7 Urgent Orthopedic Care – Just call 901-261-STAT</a:t>
          </a:r>
        </a:p>
      </dsp:txBody>
      <dsp:txXfrm>
        <a:off x="272684" y="2775856"/>
        <a:ext cx="2400467" cy="720000"/>
      </dsp:txXfrm>
    </dsp:sp>
    <dsp:sp modelId="{699941EA-5CEC-440B-85BE-00D622896152}">
      <dsp:nvSpPr>
        <dsp:cNvPr id="0" name=""/>
        <dsp:cNvSpPr/>
      </dsp:nvSpPr>
      <dsp:spPr>
        <a:xfrm>
          <a:off x="3561325" y="855481"/>
          <a:ext cx="1464285" cy="146428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72D64E-C938-4CB8-85D1-E48696458F02}">
      <dsp:nvSpPr>
        <dsp:cNvPr id="0" name=""/>
        <dsp:cNvSpPr/>
      </dsp:nvSpPr>
      <dsp:spPr>
        <a:xfrm>
          <a:off x="3873386" y="1167542"/>
          <a:ext cx="840163" cy="84016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5563DD-FA54-45B3-98B4-DDEBF4F21790}">
      <dsp:nvSpPr>
        <dsp:cNvPr id="0" name=""/>
        <dsp:cNvSpPr/>
      </dsp:nvSpPr>
      <dsp:spPr>
        <a:xfrm>
          <a:off x="3093234" y="2775856"/>
          <a:ext cx="240046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Telemedicine, including for Physical Therapy</a:t>
          </a:r>
        </a:p>
      </dsp:txBody>
      <dsp:txXfrm>
        <a:off x="3093234" y="2775856"/>
        <a:ext cx="2400467" cy="720000"/>
      </dsp:txXfrm>
    </dsp:sp>
    <dsp:sp modelId="{6B2E7AE1-1DD5-4180-9809-6A040A4EBA6E}">
      <dsp:nvSpPr>
        <dsp:cNvPr id="0" name=""/>
        <dsp:cNvSpPr/>
      </dsp:nvSpPr>
      <dsp:spPr>
        <a:xfrm>
          <a:off x="6381875" y="855481"/>
          <a:ext cx="1464285" cy="146428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24867E-A846-4B41-8BE8-9DF1B6AC3939}">
      <dsp:nvSpPr>
        <dsp:cNvPr id="0" name=""/>
        <dsp:cNvSpPr/>
      </dsp:nvSpPr>
      <dsp:spPr>
        <a:xfrm>
          <a:off x="6693936" y="1167542"/>
          <a:ext cx="840163" cy="840163"/>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0009FC-1F63-49FD-A0E4-A057E96B1073}">
      <dsp:nvSpPr>
        <dsp:cNvPr id="0" name=""/>
        <dsp:cNvSpPr/>
      </dsp:nvSpPr>
      <dsp:spPr>
        <a:xfrm>
          <a:off x="5913784" y="2775856"/>
          <a:ext cx="240046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Book Your Appointment Online</a:t>
          </a:r>
        </a:p>
      </dsp:txBody>
      <dsp:txXfrm>
        <a:off x="5913784" y="2775856"/>
        <a:ext cx="2400467" cy="720000"/>
      </dsp:txXfrm>
    </dsp:sp>
    <dsp:sp modelId="{D5C3D02E-16EE-40D4-925D-652797D5E777}">
      <dsp:nvSpPr>
        <dsp:cNvPr id="0" name=""/>
        <dsp:cNvSpPr/>
      </dsp:nvSpPr>
      <dsp:spPr>
        <a:xfrm>
          <a:off x="9202425" y="855481"/>
          <a:ext cx="1464285" cy="146428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F86A7A-C2F6-44C4-9827-548A3C102E9D}">
      <dsp:nvSpPr>
        <dsp:cNvPr id="0" name=""/>
        <dsp:cNvSpPr/>
      </dsp:nvSpPr>
      <dsp:spPr>
        <a:xfrm>
          <a:off x="9514486" y="1167542"/>
          <a:ext cx="840163" cy="84016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03E044-DC5D-40FC-A2CC-F692E1709B93}">
      <dsp:nvSpPr>
        <dsp:cNvPr id="0" name=""/>
        <dsp:cNvSpPr/>
      </dsp:nvSpPr>
      <dsp:spPr>
        <a:xfrm>
          <a:off x="8734334" y="2775856"/>
          <a:ext cx="240046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8 Mid-South Clinic Locations</a:t>
          </a:r>
        </a:p>
      </dsp:txBody>
      <dsp:txXfrm>
        <a:off x="8734334" y="2775856"/>
        <a:ext cx="2400467"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184B1-B1EB-4D74-9AC8-624986FE38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08500E-D337-4E16-8459-8151CA7E71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75498B-DDCB-45CA-A756-CB13CFE64A7C}"/>
              </a:ext>
            </a:extLst>
          </p:cNvPr>
          <p:cNvSpPr>
            <a:spLocks noGrp="1"/>
          </p:cNvSpPr>
          <p:nvPr>
            <p:ph type="dt" sz="half" idx="10"/>
          </p:nvPr>
        </p:nvSpPr>
        <p:spPr/>
        <p:txBody>
          <a:bodyPr/>
          <a:lstStyle/>
          <a:p>
            <a:fld id="{ECE639BD-DB75-436F-B5EB-148216386AFC}" type="datetimeFigureOut">
              <a:rPr lang="en-US" smtClean="0"/>
              <a:t>6/5/2020</a:t>
            </a:fld>
            <a:endParaRPr lang="en-US"/>
          </a:p>
        </p:txBody>
      </p:sp>
      <p:sp>
        <p:nvSpPr>
          <p:cNvPr id="5" name="Footer Placeholder 4">
            <a:extLst>
              <a:ext uri="{FF2B5EF4-FFF2-40B4-BE49-F238E27FC236}">
                <a16:creationId xmlns:a16="http://schemas.microsoft.com/office/drawing/2014/main" id="{8F8ECC65-1DAE-4B8B-96C3-0A342714D8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A15CC8-F87A-466D-8AE9-151B73410DFC}"/>
              </a:ext>
            </a:extLst>
          </p:cNvPr>
          <p:cNvSpPr>
            <a:spLocks noGrp="1"/>
          </p:cNvSpPr>
          <p:nvPr>
            <p:ph type="sldNum" sz="quarter" idx="12"/>
          </p:nvPr>
        </p:nvSpPr>
        <p:spPr/>
        <p:txBody>
          <a:bodyPr/>
          <a:lstStyle/>
          <a:p>
            <a:fld id="{8F5B3741-A2EB-4C68-B9C5-15B978520E91}" type="slidenum">
              <a:rPr lang="en-US" smtClean="0"/>
              <a:t>‹#›</a:t>
            </a:fld>
            <a:endParaRPr lang="en-US"/>
          </a:p>
        </p:txBody>
      </p:sp>
    </p:spTree>
    <p:extLst>
      <p:ext uri="{BB962C8B-B14F-4D97-AF65-F5344CB8AC3E}">
        <p14:creationId xmlns:p14="http://schemas.microsoft.com/office/powerpoint/2010/main" val="2471867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1568C-783C-4875-9793-A5BCA02FD8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36549D-B587-434D-B732-6C91B92920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E605AC-CBF3-4F5A-BC59-7C361BEF927B}"/>
              </a:ext>
            </a:extLst>
          </p:cNvPr>
          <p:cNvSpPr>
            <a:spLocks noGrp="1"/>
          </p:cNvSpPr>
          <p:nvPr>
            <p:ph type="dt" sz="half" idx="10"/>
          </p:nvPr>
        </p:nvSpPr>
        <p:spPr/>
        <p:txBody>
          <a:bodyPr/>
          <a:lstStyle/>
          <a:p>
            <a:fld id="{ECE639BD-DB75-436F-B5EB-148216386AFC}" type="datetimeFigureOut">
              <a:rPr lang="en-US" smtClean="0"/>
              <a:t>6/5/2020</a:t>
            </a:fld>
            <a:endParaRPr lang="en-US"/>
          </a:p>
        </p:txBody>
      </p:sp>
      <p:sp>
        <p:nvSpPr>
          <p:cNvPr id="5" name="Footer Placeholder 4">
            <a:extLst>
              <a:ext uri="{FF2B5EF4-FFF2-40B4-BE49-F238E27FC236}">
                <a16:creationId xmlns:a16="http://schemas.microsoft.com/office/drawing/2014/main" id="{B05C50B1-6AE8-49AB-A271-81E466FB37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DEF4D-04C2-4518-B7F7-5E65669B732B}"/>
              </a:ext>
            </a:extLst>
          </p:cNvPr>
          <p:cNvSpPr>
            <a:spLocks noGrp="1"/>
          </p:cNvSpPr>
          <p:nvPr>
            <p:ph type="sldNum" sz="quarter" idx="12"/>
          </p:nvPr>
        </p:nvSpPr>
        <p:spPr/>
        <p:txBody>
          <a:bodyPr/>
          <a:lstStyle/>
          <a:p>
            <a:fld id="{8F5B3741-A2EB-4C68-B9C5-15B978520E91}" type="slidenum">
              <a:rPr lang="en-US" smtClean="0"/>
              <a:t>‹#›</a:t>
            </a:fld>
            <a:endParaRPr lang="en-US"/>
          </a:p>
        </p:txBody>
      </p:sp>
    </p:spTree>
    <p:extLst>
      <p:ext uri="{BB962C8B-B14F-4D97-AF65-F5344CB8AC3E}">
        <p14:creationId xmlns:p14="http://schemas.microsoft.com/office/powerpoint/2010/main" val="3589375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0EC772-7673-42CB-AC4E-09EE1F9778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36153E-63E6-406B-9242-8EFAFA481E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3392D8-4D0B-447D-94BF-F7C32E4D61B8}"/>
              </a:ext>
            </a:extLst>
          </p:cNvPr>
          <p:cNvSpPr>
            <a:spLocks noGrp="1"/>
          </p:cNvSpPr>
          <p:nvPr>
            <p:ph type="dt" sz="half" idx="10"/>
          </p:nvPr>
        </p:nvSpPr>
        <p:spPr/>
        <p:txBody>
          <a:bodyPr/>
          <a:lstStyle/>
          <a:p>
            <a:fld id="{ECE639BD-DB75-436F-B5EB-148216386AFC}" type="datetimeFigureOut">
              <a:rPr lang="en-US" smtClean="0"/>
              <a:t>6/5/2020</a:t>
            </a:fld>
            <a:endParaRPr lang="en-US"/>
          </a:p>
        </p:txBody>
      </p:sp>
      <p:sp>
        <p:nvSpPr>
          <p:cNvPr id="5" name="Footer Placeholder 4">
            <a:extLst>
              <a:ext uri="{FF2B5EF4-FFF2-40B4-BE49-F238E27FC236}">
                <a16:creationId xmlns:a16="http://schemas.microsoft.com/office/drawing/2014/main" id="{FAC0727F-4090-46E6-8AF7-46144F049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4BE249-2EB2-4481-9F56-C0677602FC46}"/>
              </a:ext>
            </a:extLst>
          </p:cNvPr>
          <p:cNvSpPr>
            <a:spLocks noGrp="1"/>
          </p:cNvSpPr>
          <p:nvPr>
            <p:ph type="sldNum" sz="quarter" idx="12"/>
          </p:nvPr>
        </p:nvSpPr>
        <p:spPr/>
        <p:txBody>
          <a:bodyPr/>
          <a:lstStyle/>
          <a:p>
            <a:fld id="{8F5B3741-A2EB-4C68-B9C5-15B978520E91}" type="slidenum">
              <a:rPr lang="en-US" smtClean="0"/>
              <a:t>‹#›</a:t>
            </a:fld>
            <a:endParaRPr lang="en-US"/>
          </a:p>
        </p:txBody>
      </p:sp>
    </p:spTree>
    <p:extLst>
      <p:ext uri="{BB962C8B-B14F-4D97-AF65-F5344CB8AC3E}">
        <p14:creationId xmlns:p14="http://schemas.microsoft.com/office/powerpoint/2010/main" val="2415278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C8819-7B11-41FC-B26C-66F4B8D95C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1BE35B-3024-4A51-9A00-8451005859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ECD6BD-1BAD-43A0-8C6D-E3EA8A47C6A1}"/>
              </a:ext>
            </a:extLst>
          </p:cNvPr>
          <p:cNvSpPr>
            <a:spLocks noGrp="1"/>
          </p:cNvSpPr>
          <p:nvPr>
            <p:ph type="dt" sz="half" idx="10"/>
          </p:nvPr>
        </p:nvSpPr>
        <p:spPr/>
        <p:txBody>
          <a:bodyPr/>
          <a:lstStyle/>
          <a:p>
            <a:fld id="{ECE639BD-DB75-436F-B5EB-148216386AFC}" type="datetimeFigureOut">
              <a:rPr lang="en-US" smtClean="0"/>
              <a:t>6/5/2020</a:t>
            </a:fld>
            <a:endParaRPr lang="en-US"/>
          </a:p>
        </p:txBody>
      </p:sp>
      <p:sp>
        <p:nvSpPr>
          <p:cNvPr id="5" name="Footer Placeholder 4">
            <a:extLst>
              <a:ext uri="{FF2B5EF4-FFF2-40B4-BE49-F238E27FC236}">
                <a16:creationId xmlns:a16="http://schemas.microsoft.com/office/drawing/2014/main" id="{E7583109-4B4E-4C4E-8A66-48B1B6C699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8DC70B-7FEE-4F90-A612-6CC48DA2A58D}"/>
              </a:ext>
            </a:extLst>
          </p:cNvPr>
          <p:cNvSpPr>
            <a:spLocks noGrp="1"/>
          </p:cNvSpPr>
          <p:nvPr>
            <p:ph type="sldNum" sz="quarter" idx="12"/>
          </p:nvPr>
        </p:nvSpPr>
        <p:spPr/>
        <p:txBody>
          <a:bodyPr/>
          <a:lstStyle/>
          <a:p>
            <a:fld id="{8F5B3741-A2EB-4C68-B9C5-15B978520E91}" type="slidenum">
              <a:rPr lang="en-US" smtClean="0"/>
              <a:t>‹#›</a:t>
            </a:fld>
            <a:endParaRPr lang="en-US"/>
          </a:p>
        </p:txBody>
      </p:sp>
    </p:spTree>
    <p:extLst>
      <p:ext uri="{BB962C8B-B14F-4D97-AF65-F5344CB8AC3E}">
        <p14:creationId xmlns:p14="http://schemas.microsoft.com/office/powerpoint/2010/main" val="3546532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0F8EF-E287-4C71-8132-1B0BB0EC1F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C0997B-DE09-4311-B096-913796F21C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D53DA6-3707-4B78-9F87-3A5D21DAADF2}"/>
              </a:ext>
            </a:extLst>
          </p:cNvPr>
          <p:cNvSpPr>
            <a:spLocks noGrp="1"/>
          </p:cNvSpPr>
          <p:nvPr>
            <p:ph type="dt" sz="half" idx="10"/>
          </p:nvPr>
        </p:nvSpPr>
        <p:spPr/>
        <p:txBody>
          <a:bodyPr/>
          <a:lstStyle/>
          <a:p>
            <a:fld id="{ECE639BD-DB75-436F-B5EB-148216386AFC}" type="datetimeFigureOut">
              <a:rPr lang="en-US" smtClean="0"/>
              <a:t>6/5/2020</a:t>
            </a:fld>
            <a:endParaRPr lang="en-US"/>
          </a:p>
        </p:txBody>
      </p:sp>
      <p:sp>
        <p:nvSpPr>
          <p:cNvPr id="5" name="Footer Placeholder 4">
            <a:extLst>
              <a:ext uri="{FF2B5EF4-FFF2-40B4-BE49-F238E27FC236}">
                <a16:creationId xmlns:a16="http://schemas.microsoft.com/office/drawing/2014/main" id="{44759FFD-6E61-4871-86A6-B5EC9EB100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063D3D-7766-4833-9CFC-9F719183B123}"/>
              </a:ext>
            </a:extLst>
          </p:cNvPr>
          <p:cNvSpPr>
            <a:spLocks noGrp="1"/>
          </p:cNvSpPr>
          <p:nvPr>
            <p:ph type="sldNum" sz="quarter" idx="12"/>
          </p:nvPr>
        </p:nvSpPr>
        <p:spPr/>
        <p:txBody>
          <a:bodyPr/>
          <a:lstStyle/>
          <a:p>
            <a:fld id="{8F5B3741-A2EB-4C68-B9C5-15B978520E91}" type="slidenum">
              <a:rPr lang="en-US" smtClean="0"/>
              <a:t>‹#›</a:t>
            </a:fld>
            <a:endParaRPr lang="en-US"/>
          </a:p>
        </p:txBody>
      </p:sp>
    </p:spTree>
    <p:extLst>
      <p:ext uri="{BB962C8B-B14F-4D97-AF65-F5344CB8AC3E}">
        <p14:creationId xmlns:p14="http://schemas.microsoft.com/office/powerpoint/2010/main" val="2356157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92D4B-9D60-4370-B1DC-6CCF7C34EA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B75BD-03C1-4C36-B7B1-A2B22308E3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8D5202-E2B7-44CC-8B56-64DD436952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2C7802-32A4-42B5-A973-BB141662F282}"/>
              </a:ext>
            </a:extLst>
          </p:cNvPr>
          <p:cNvSpPr>
            <a:spLocks noGrp="1"/>
          </p:cNvSpPr>
          <p:nvPr>
            <p:ph type="dt" sz="half" idx="10"/>
          </p:nvPr>
        </p:nvSpPr>
        <p:spPr/>
        <p:txBody>
          <a:bodyPr/>
          <a:lstStyle/>
          <a:p>
            <a:fld id="{ECE639BD-DB75-436F-B5EB-148216386AFC}" type="datetimeFigureOut">
              <a:rPr lang="en-US" smtClean="0"/>
              <a:t>6/5/2020</a:t>
            </a:fld>
            <a:endParaRPr lang="en-US"/>
          </a:p>
        </p:txBody>
      </p:sp>
      <p:sp>
        <p:nvSpPr>
          <p:cNvPr id="6" name="Footer Placeholder 5">
            <a:extLst>
              <a:ext uri="{FF2B5EF4-FFF2-40B4-BE49-F238E27FC236}">
                <a16:creationId xmlns:a16="http://schemas.microsoft.com/office/drawing/2014/main" id="{DC25274F-B70F-427C-9DA5-53110B55DF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C6C6A-559D-4E5B-A27C-DAE53CC4EC51}"/>
              </a:ext>
            </a:extLst>
          </p:cNvPr>
          <p:cNvSpPr>
            <a:spLocks noGrp="1"/>
          </p:cNvSpPr>
          <p:nvPr>
            <p:ph type="sldNum" sz="quarter" idx="12"/>
          </p:nvPr>
        </p:nvSpPr>
        <p:spPr/>
        <p:txBody>
          <a:bodyPr/>
          <a:lstStyle/>
          <a:p>
            <a:fld id="{8F5B3741-A2EB-4C68-B9C5-15B978520E91}" type="slidenum">
              <a:rPr lang="en-US" smtClean="0"/>
              <a:t>‹#›</a:t>
            </a:fld>
            <a:endParaRPr lang="en-US"/>
          </a:p>
        </p:txBody>
      </p:sp>
    </p:spTree>
    <p:extLst>
      <p:ext uri="{BB962C8B-B14F-4D97-AF65-F5344CB8AC3E}">
        <p14:creationId xmlns:p14="http://schemas.microsoft.com/office/powerpoint/2010/main" val="2409815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14740-19A4-4E5E-A747-5443FF6189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0F9EF8-95ED-4AF8-A946-20F62DCF73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05FB59-5A21-4937-86C1-6C3F2C6CBF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B0F2BBC-1035-4952-BEAA-4B9BAFA9BC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B60708-3A24-4BFF-AF8B-38AA14EBDC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651626-A4CA-4BBC-A8A5-71715B173F3D}"/>
              </a:ext>
            </a:extLst>
          </p:cNvPr>
          <p:cNvSpPr>
            <a:spLocks noGrp="1"/>
          </p:cNvSpPr>
          <p:nvPr>
            <p:ph type="dt" sz="half" idx="10"/>
          </p:nvPr>
        </p:nvSpPr>
        <p:spPr/>
        <p:txBody>
          <a:bodyPr/>
          <a:lstStyle/>
          <a:p>
            <a:fld id="{ECE639BD-DB75-436F-B5EB-148216386AFC}" type="datetimeFigureOut">
              <a:rPr lang="en-US" smtClean="0"/>
              <a:t>6/5/2020</a:t>
            </a:fld>
            <a:endParaRPr lang="en-US"/>
          </a:p>
        </p:txBody>
      </p:sp>
      <p:sp>
        <p:nvSpPr>
          <p:cNvPr id="8" name="Footer Placeholder 7">
            <a:extLst>
              <a:ext uri="{FF2B5EF4-FFF2-40B4-BE49-F238E27FC236}">
                <a16:creationId xmlns:a16="http://schemas.microsoft.com/office/drawing/2014/main" id="{9163D236-1B3E-4985-ADA5-F44693C0F7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6DF83D-9744-4FC1-8E2B-C06521504140}"/>
              </a:ext>
            </a:extLst>
          </p:cNvPr>
          <p:cNvSpPr>
            <a:spLocks noGrp="1"/>
          </p:cNvSpPr>
          <p:nvPr>
            <p:ph type="sldNum" sz="quarter" idx="12"/>
          </p:nvPr>
        </p:nvSpPr>
        <p:spPr/>
        <p:txBody>
          <a:bodyPr/>
          <a:lstStyle/>
          <a:p>
            <a:fld id="{8F5B3741-A2EB-4C68-B9C5-15B978520E91}" type="slidenum">
              <a:rPr lang="en-US" smtClean="0"/>
              <a:t>‹#›</a:t>
            </a:fld>
            <a:endParaRPr lang="en-US"/>
          </a:p>
        </p:txBody>
      </p:sp>
    </p:spTree>
    <p:extLst>
      <p:ext uri="{BB962C8B-B14F-4D97-AF65-F5344CB8AC3E}">
        <p14:creationId xmlns:p14="http://schemas.microsoft.com/office/powerpoint/2010/main" val="134903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A56FA-923C-40C3-A649-DE37BCC5DD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F1CCF8-21C2-4A7E-9311-1CEB36C614D0}"/>
              </a:ext>
            </a:extLst>
          </p:cNvPr>
          <p:cNvSpPr>
            <a:spLocks noGrp="1"/>
          </p:cNvSpPr>
          <p:nvPr>
            <p:ph type="dt" sz="half" idx="10"/>
          </p:nvPr>
        </p:nvSpPr>
        <p:spPr/>
        <p:txBody>
          <a:bodyPr/>
          <a:lstStyle/>
          <a:p>
            <a:fld id="{ECE639BD-DB75-436F-B5EB-148216386AFC}" type="datetimeFigureOut">
              <a:rPr lang="en-US" smtClean="0"/>
              <a:t>6/5/2020</a:t>
            </a:fld>
            <a:endParaRPr lang="en-US"/>
          </a:p>
        </p:txBody>
      </p:sp>
      <p:sp>
        <p:nvSpPr>
          <p:cNvPr id="4" name="Footer Placeholder 3">
            <a:extLst>
              <a:ext uri="{FF2B5EF4-FFF2-40B4-BE49-F238E27FC236}">
                <a16:creationId xmlns:a16="http://schemas.microsoft.com/office/drawing/2014/main" id="{C3CED347-15C3-40BA-8306-27B13D07FF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37C5FD-C582-4BB9-BA72-BE0FE105EF50}"/>
              </a:ext>
            </a:extLst>
          </p:cNvPr>
          <p:cNvSpPr>
            <a:spLocks noGrp="1"/>
          </p:cNvSpPr>
          <p:nvPr>
            <p:ph type="sldNum" sz="quarter" idx="12"/>
          </p:nvPr>
        </p:nvSpPr>
        <p:spPr/>
        <p:txBody>
          <a:bodyPr/>
          <a:lstStyle/>
          <a:p>
            <a:fld id="{8F5B3741-A2EB-4C68-B9C5-15B978520E91}" type="slidenum">
              <a:rPr lang="en-US" smtClean="0"/>
              <a:t>‹#›</a:t>
            </a:fld>
            <a:endParaRPr lang="en-US"/>
          </a:p>
        </p:txBody>
      </p:sp>
    </p:spTree>
    <p:extLst>
      <p:ext uri="{BB962C8B-B14F-4D97-AF65-F5344CB8AC3E}">
        <p14:creationId xmlns:p14="http://schemas.microsoft.com/office/powerpoint/2010/main" val="2720739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6496D8-2D05-4E3F-88CD-D6636257DB47}"/>
              </a:ext>
            </a:extLst>
          </p:cNvPr>
          <p:cNvSpPr>
            <a:spLocks noGrp="1"/>
          </p:cNvSpPr>
          <p:nvPr>
            <p:ph type="dt" sz="half" idx="10"/>
          </p:nvPr>
        </p:nvSpPr>
        <p:spPr/>
        <p:txBody>
          <a:bodyPr/>
          <a:lstStyle/>
          <a:p>
            <a:fld id="{ECE639BD-DB75-436F-B5EB-148216386AFC}" type="datetimeFigureOut">
              <a:rPr lang="en-US" smtClean="0"/>
              <a:t>6/5/2020</a:t>
            </a:fld>
            <a:endParaRPr lang="en-US"/>
          </a:p>
        </p:txBody>
      </p:sp>
      <p:sp>
        <p:nvSpPr>
          <p:cNvPr id="3" name="Footer Placeholder 2">
            <a:extLst>
              <a:ext uri="{FF2B5EF4-FFF2-40B4-BE49-F238E27FC236}">
                <a16:creationId xmlns:a16="http://schemas.microsoft.com/office/drawing/2014/main" id="{5F90D43F-4F6E-438B-A6BD-5EB4AE3ECC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23FE46-76C9-4DC5-8726-78A9B3F1BAF6}"/>
              </a:ext>
            </a:extLst>
          </p:cNvPr>
          <p:cNvSpPr>
            <a:spLocks noGrp="1"/>
          </p:cNvSpPr>
          <p:nvPr>
            <p:ph type="sldNum" sz="quarter" idx="12"/>
          </p:nvPr>
        </p:nvSpPr>
        <p:spPr/>
        <p:txBody>
          <a:bodyPr/>
          <a:lstStyle/>
          <a:p>
            <a:fld id="{8F5B3741-A2EB-4C68-B9C5-15B978520E91}" type="slidenum">
              <a:rPr lang="en-US" smtClean="0"/>
              <a:t>‹#›</a:t>
            </a:fld>
            <a:endParaRPr lang="en-US"/>
          </a:p>
        </p:txBody>
      </p:sp>
    </p:spTree>
    <p:extLst>
      <p:ext uri="{BB962C8B-B14F-4D97-AF65-F5344CB8AC3E}">
        <p14:creationId xmlns:p14="http://schemas.microsoft.com/office/powerpoint/2010/main" val="394678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5BD88-C8BF-4CBF-8F6A-68AC14764D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F1D0B5-5030-44BE-8269-57A1617DEF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5AE3DF-52B5-419E-8F29-8766A70802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008571-9455-4F95-B5DE-0105B160ABBD}"/>
              </a:ext>
            </a:extLst>
          </p:cNvPr>
          <p:cNvSpPr>
            <a:spLocks noGrp="1"/>
          </p:cNvSpPr>
          <p:nvPr>
            <p:ph type="dt" sz="half" idx="10"/>
          </p:nvPr>
        </p:nvSpPr>
        <p:spPr/>
        <p:txBody>
          <a:bodyPr/>
          <a:lstStyle/>
          <a:p>
            <a:fld id="{ECE639BD-DB75-436F-B5EB-148216386AFC}" type="datetimeFigureOut">
              <a:rPr lang="en-US" smtClean="0"/>
              <a:t>6/5/2020</a:t>
            </a:fld>
            <a:endParaRPr lang="en-US"/>
          </a:p>
        </p:txBody>
      </p:sp>
      <p:sp>
        <p:nvSpPr>
          <p:cNvPr id="6" name="Footer Placeholder 5">
            <a:extLst>
              <a:ext uri="{FF2B5EF4-FFF2-40B4-BE49-F238E27FC236}">
                <a16:creationId xmlns:a16="http://schemas.microsoft.com/office/drawing/2014/main" id="{374DEF1C-0491-4218-B594-CFA11F3DEA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91821D-87D6-48AF-A68C-E288EE1D9B84}"/>
              </a:ext>
            </a:extLst>
          </p:cNvPr>
          <p:cNvSpPr>
            <a:spLocks noGrp="1"/>
          </p:cNvSpPr>
          <p:nvPr>
            <p:ph type="sldNum" sz="quarter" idx="12"/>
          </p:nvPr>
        </p:nvSpPr>
        <p:spPr/>
        <p:txBody>
          <a:bodyPr/>
          <a:lstStyle/>
          <a:p>
            <a:fld id="{8F5B3741-A2EB-4C68-B9C5-15B978520E91}" type="slidenum">
              <a:rPr lang="en-US" smtClean="0"/>
              <a:t>‹#›</a:t>
            </a:fld>
            <a:endParaRPr lang="en-US"/>
          </a:p>
        </p:txBody>
      </p:sp>
    </p:spTree>
    <p:extLst>
      <p:ext uri="{BB962C8B-B14F-4D97-AF65-F5344CB8AC3E}">
        <p14:creationId xmlns:p14="http://schemas.microsoft.com/office/powerpoint/2010/main" val="3883398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40A1A-8CDD-4F0F-8017-EAE88E5B70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6C02B1-3D34-4199-930A-8ECAFE0574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6C24F6-582C-4BB5-97D9-65C7E4BD54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D78B4-BE5D-4846-BD80-27B00D1756A7}"/>
              </a:ext>
            </a:extLst>
          </p:cNvPr>
          <p:cNvSpPr>
            <a:spLocks noGrp="1"/>
          </p:cNvSpPr>
          <p:nvPr>
            <p:ph type="dt" sz="half" idx="10"/>
          </p:nvPr>
        </p:nvSpPr>
        <p:spPr/>
        <p:txBody>
          <a:bodyPr/>
          <a:lstStyle/>
          <a:p>
            <a:fld id="{ECE639BD-DB75-436F-B5EB-148216386AFC}" type="datetimeFigureOut">
              <a:rPr lang="en-US" smtClean="0"/>
              <a:t>6/5/2020</a:t>
            </a:fld>
            <a:endParaRPr lang="en-US"/>
          </a:p>
        </p:txBody>
      </p:sp>
      <p:sp>
        <p:nvSpPr>
          <p:cNvPr id="6" name="Footer Placeholder 5">
            <a:extLst>
              <a:ext uri="{FF2B5EF4-FFF2-40B4-BE49-F238E27FC236}">
                <a16:creationId xmlns:a16="http://schemas.microsoft.com/office/drawing/2014/main" id="{759D3B22-FB5B-4865-8558-CC85BFEF99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334B45-EA0B-457A-B131-EB4E588E4233}"/>
              </a:ext>
            </a:extLst>
          </p:cNvPr>
          <p:cNvSpPr>
            <a:spLocks noGrp="1"/>
          </p:cNvSpPr>
          <p:nvPr>
            <p:ph type="sldNum" sz="quarter" idx="12"/>
          </p:nvPr>
        </p:nvSpPr>
        <p:spPr/>
        <p:txBody>
          <a:bodyPr/>
          <a:lstStyle/>
          <a:p>
            <a:fld id="{8F5B3741-A2EB-4C68-B9C5-15B978520E91}" type="slidenum">
              <a:rPr lang="en-US" smtClean="0"/>
              <a:t>‹#›</a:t>
            </a:fld>
            <a:endParaRPr lang="en-US"/>
          </a:p>
        </p:txBody>
      </p:sp>
    </p:spTree>
    <p:extLst>
      <p:ext uri="{BB962C8B-B14F-4D97-AF65-F5344CB8AC3E}">
        <p14:creationId xmlns:p14="http://schemas.microsoft.com/office/powerpoint/2010/main" val="2551028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F5F705-36F0-407B-A708-04733EB0D1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88F3CB-F2C2-4675-9335-41E9C0C74C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AAD3E4-82D0-46F1-AAB5-F74DDB53EA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E639BD-DB75-436F-B5EB-148216386AFC}" type="datetimeFigureOut">
              <a:rPr lang="en-US" smtClean="0"/>
              <a:t>6/5/2020</a:t>
            </a:fld>
            <a:endParaRPr lang="en-US"/>
          </a:p>
        </p:txBody>
      </p:sp>
      <p:sp>
        <p:nvSpPr>
          <p:cNvPr id="5" name="Footer Placeholder 4">
            <a:extLst>
              <a:ext uri="{FF2B5EF4-FFF2-40B4-BE49-F238E27FC236}">
                <a16:creationId xmlns:a16="http://schemas.microsoft.com/office/drawing/2014/main" id="{A138C0D4-1937-4EF7-BF32-0113F01FD2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DFBE7F-2A7A-4313-990A-E5ADAE05AC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5B3741-A2EB-4C68-B9C5-15B978520E91}" type="slidenum">
              <a:rPr lang="en-US" smtClean="0"/>
              <a:t>‹#›</a:t>
            </a:fld>
            <a:endParaRPr lang="en-US"/>
          </a:p>
        </p:txBody>
      </p:sp>
    </p:spTree>
    <p:extLst>
      <p:ext uri="{BB962C8B-B14F-4D97-AF65-F5344CB8AC3E}">
        <p14:creationId xmlns:p14="http://schemas.microsoft.com/office/powerpoint/2010/main" val="24185007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5.xml"/><Relationship Id="rId6" Type="http://schemas.openxmlformats.org/officeDocument/2006/relationships/image" Target="../media/image34.jpeg"/><Relationship Id="rId5" Type="http://schemas.openxmlformats.org/officeDocument/2006/relationships/image" Target="../media/image33.jpeg"/><Relationship Id="rId10" Type="http://schemas.openxmlformats.org/officeDocument/2006/relationships/hyperlink" Target="http://orthosouth.org/specialties-2/non-operative-spine/" TargetMode="External"/><Relationship Id="rId4" Type="http://schemas.openxmlformats.org/officeDocument/2006/relationships/image" Target="../media/image32.jpeg"/><Relationship Id="rId9" Type="http://schemas.openxmlformats.org/officeDocument/2006/relationships/hyperlink" Target="https://orthosouth.radixhealth.com/dash/self/#/"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orthosouth.radixhealth.com/dash/self/#/" TargetMode="External"/><Relationship Id="rId2" Type="http://schemas.openxmlformats.org/officeDocument/2006/relationships/image" Target="../media/image37.jpeg"/><Relationship Id="rId1" Type="http://schemas.openxmlformats.org/officeDocument/2006/relationships/slideLayout" Target="../slideLayouts/slideLayout5.xml"/><Relationship Id="rId4" Type="http://schemas.openxmlformats.org/officeDocument/2006/relationships/hyperlink" Target="http://orthosouth.org/specialties-2/shoulder-2/"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tel:901-261-7828" TargetMode="External"/><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hyperlink" Target="http://orthosouth.org/"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3.xml"/><Relationship Id="rId1" Type="http://schemas.openxmlformats.org/officeDocument/2006/relationships/video" Target="https://www.youtube.com/embed/3WyNIJUtpG4?feature=oembed"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3.xml"/><Relationship Id="rId1" Type="http://schemas.openxmlformats.org/officeDocument/2006/relationships/video" Target="https://www.youtube.com/embed/-8pH9Eyjw5U?feature=oembe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3.xml"/><Relationship Id="rId1" Type="http://schemas.openxmlformats.org/officeDocument/2006/relationships/video" Target="https://www.youtube.com/embed/7pVSIndnXb4?feature=oembed"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orthosouth.radixhealth.com/dash/self/#/" TargetMode="External"/><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image" Target="../media/image16.jpg"/><Relationship Id="rId9" Type="http://schemas.openxmlformats.org/officeDocument/2006/relationships/hyperlink" Target="http://orthosouth.org/specialties-2/elbow/"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hyperlink" Target="http://orthosouth.org/specialties-2/foot-ankle/" TargetMode="External"/><Relationship Id="rId4" Type="http://schemas.openxmlformats.org/officeDocument/2006/relationships/hyperlink" Target="https://orthosouth.radixhealth.com/dash/self/#/"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hyperlink" Target="http://orthosouth.org/services-2/hip-pelvis/" TargetMode="External"/><Relationship Id="rId4" Type="http://schemas.openxmlformats.org/officeDocument/2006/relationships/image" Target="../media/image24.jpeg"/><Relationship Id="rId9" Type="http://schemas.openxmlformats.org/officeDocument/2006/relationships/hyperlink" Target="https://orthosouth.radixhealth.com/dash/self/#/"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orthosouth.radixhealth.com/dash/self/#/" TargetMode="External"/><Relationship Id="rId2" Type="http://schemas.openxmlformats.org/officeDocument/2006/relationships/image" Target="../media/image29.jpeg"/><Relationship Id="rId1" Type="http://schemas.openxmlformats.org/officeDocument/2006/relationships/slideLayout" Target="../slideLayouts/slideLayout5.xml"/><Relationship Id="rId4" Type="http://schemas.openxmlformats.org/officeDocument/2006/relationships/hyperlink" Target="http://orthosouth.org/specialties-2/kne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4A348"/>
        </a:solidFill>
        <a:effectLst/>
      </p:bgPr>
    </p:bg>
    <p:spTree>
      <p:nvGrpSpPr>
        <p:cNvPr id="1" name=""/>
        <p:cNvGrpSpPr/>
        <p:nvPr/>
      </p:nvGrpSpPr>
      <p:grpSpPr>
        <a:xfrm>
          <a:off x="0" y="0"/>
          <a:ext cx="0" cy="0"/>
          <a:chOff x="0" y="0"/>
          <a:chExt cx="0" cy="0"/>
        </a:xfrm>
      </p:grpSpPr>
      <p:pic>
        <p:nvPicPr>
          <p:cNvPr id="13" name="Picture 12" descr="A person posing for the camera&#10;&#10;Description automatically generated">
            <a:extLst>
              <a:ext uri="{FF2B5EF4-FFF2-40B4-BE49-F238E27FC236}">
                <a16:creationId xmlns:a16="http://schemas.microsoft.com/office/drawing/2014/main" id="{7EF0104A-A9FE-401E-A8E7-4F11CAFAEF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2584"/>
            <a:ext cx="12192000" cy="5132832"/>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C462E0CA-9D0A-498D-B9BD-7003284A2AAA}"/>
              </a:ext>
            </a:extLst>
          </p:cNvPr>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a:off x="6466397" y="3080775"/>
            <a:ext cx="5261147" cy="696449"/>
          </a:xfrm>
          <a:prstGeom prst="rect">
            <a:avLst/>
          </a:prstGeom>
        </p:spPr>
      </p:pic>
      <p:sp>
        <p:nvSpPr>
          <p:cNvPr id="15" name="TextBox 14">
            <a:extLst>
              <a:ext uri="{FF2B5EF4-FFF2-40B4-BE49-F238E27FC236}">
                <a16:creationId xmlns:a16="http://schemas.microsoft.com/office/drawing/2014/main" id="{02E3B663-E1FC-4EF9-BE0A-3242FB14C345}"/>
              </a:ext>
            </a:extLst>
          </p:cNvPr>
          <p:cNvSpPr txBox="1"/>
          <p:nvPr/>
        </p:nvSpPr>
        <p:spPr>
          <a:xfrm>
            <a:off x="6662057" y="3947886"/>
            <a:ext cx="5065487" cy="769441"/>
          </a:xfrm>
          <a:prstGeom prst="rect">
            <a:avLst/>
          </a:prstGeom>
          <a:noFill/>
        </p:spPr>
        <p:txBody>
          <a:bodyPr wrap="square" rtlCol="0">
            <a:spAutoFit/>
          </a:bodyPr>
          <a:lstStyle/>
          <a:p>
            <a:pPr algn="ctr"/>
            <a:r>
              <a:rPr lang="en-US" sz="4400" spc="600" dirty="0">
                <a:solidFill>
                  <a:schemeClr val="bg1"/>
                </a:solidFill>
              </a:rPr>
              <a:t>Experts in You</a:t>
            </a:r>
          </a:p>
        </p:txBody>
      </p:sp>
    </p:spTree>
    <p:extLst>
      <p:ext uri="{BB962C8B-B14F-4D97-AF65-F5344CB8AC3E}">
        <p14:creationId xmlns:p14="http://schemas.microsoft.com/office/powerpoint/2010/main" val="3277931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19D01-30A2-48F6-8AC8-D22AC9D20AAA}"/>
              </a:ext>
            </a:extLst>
          </p:cNvPr>
          <p:cNvSpPr>
            <a:spLocks noGrp="1"/>
          </p:cNvSpPr>
          <p:nvPr>
            <p:ph type="title"/>
          </p:nvPr>
        </p:nvSpPr>
        <p:spPr>
          <a:xfrm>
            <a:off x="1972338" y="3415339"/>
            <a:ext cx="5059245" cy="761271"/>
          </a:xfrm>
        </p:spPr>
        <p:txBody>
          <a:bodyPr vert="horz" lIns="91440" tIns="45720" rIns="91440" bIns="45720" rtlCol="0" anchor="ctr">
            <a:normAutofit fontScale="90000"/>
          </a:bodyPr>
          <a:lstStyle/>
          <a:p>
            <a:r>
              <a:rPr lang="en-US" sz="2800" b="1" kern="1200" dirty="0">
                <a:solidFill>
                  <a:schemeClr val="tx1"/>
                </a:solidFill>
                <a:latin typeface="+mj-lt"/>
                <a:ea typeface="+mj-ea"/>
                <a:cs typeface="+mj-cs"/>
              </a:rPr>
              <a:t>Your Personal </a:t>
            </a:r>
            <a:r>
              <a:rPr lang="en-US" sz="3600" b="1" kern="1200" dirty="0">
                <a:solidFill>
                  <a:schemeClr val="tx1"/>
                </a:solidFill>
                <a:latin typeface="+mj-lt"/>
                <a:ea typeface="+mj-ea"/>
                <a:cs typeface="+mj-cs"/>
              </a:rPr>
              <a:t>Back &amp; Neck </a:t>
            </a:r>
            <a:r>
              <a:rPr lang="en-US" sz="2800" b="1" kern="1200" dirty="0">
                <a:solidFill>
                  <a:schemeClr val="tx1"/>
                </a:solidFill>
                <a:latin typeface="+mj-lt"/>
                <a:ea typeface="+mj-ea"/>
                <a:cs typeface="+mj-cs"/>
              </a:rPr>
              <a:t>Doctors</a:t>
            </a:r>
          </a:p>
        </p:txBody>
      </p:sp>
      <p:sp>
        <p:nvSpPr>
          <p:cNvPr id="31" name="Freeform: Shape 30">
            <a:extLst>
              <a:ext uri="{FF2B5EF4-FFF2-40B4-BE49-F238E27FC236}">
                <a16:creationId xmlns:a16="http://schemas.microsoft.com/office/drawing/2014/main" id="{AEECF78C-1048-456C-88A0-4414123211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 y="292608"/>
            <a:ext cx="1762956" cy="3182112"/>
          </a:xfrm>
          <a:custGeom>
            <a:avLst/>
            <a:gdLst>
              <a:gd name="connsiteX0" fmla="*/ 171900 w 1762956"/>
              <a:gd name="connsiteY0" fmla="*/ 0 h 3182112"/>
              <a:gd name="connsiteX1" fmla="*/ 1762956 w 1762956"/>
              <a:gd name="connsiteY1" fmla="*/ 1591056 h 3182112"/>
              <a:gd name="connsiteX2" fmla="*/ 171900 w 1762956"/>
              <a:gd name="connsiteY2" fmla="*/ 3182112 h 3182112"/>
              <a:gd name="connsiteX3" fmla="*/ 9224 w 1762956"/>
              <a:gd name="connsiteY3" fmla="*/ 3173898 h 3182112"/>
              <a:gd name="connsiteX4" fmla="*/ 0 w 1762956"/>
              <a:gd name="connsiteY4" fmla="*/ 3172490 h 3182112"/>
              <a:gd name="connsiteX5" fmla="*/ 0 w 1762956"/>
              <a:gd name="connsiteY5" fmla="*/ 9622 h 3182112"/>
              <a:gd name="connsiteX6" fmla="*/ 9224 w 1762956"/>
              <a:gd name="connsiteY6" fmla="*/ 8215 h 3182112"/>
              <a:gd name="connsiteX7" fmla="*/ 171900 w 1762956"/>
              <a:gd name="connsiteY7" fmla="*/ 0 h 318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2956" h="3182112">
                <a:moveTo>
                  <a:pt x="171900" y="0"/>
                </a:moveTo>
                <a:cubicBezTo>
                  <a:pt x="1050616" y="0"/>
                  <a:pt x="1762956" y="712340"/>
                  <a:pt x="1762956" y="1591056"/>
                </a:cubicBezTo>
                <a:cubicBezTo>
                  <a:pt x="1762956" y="2469772"/>
                  <a:pt x="1050616" y="3182112"/>
                  <a:pt x="171900" y="3182112"/>
                </a:cubicBezTo>
                <a:cubicBezTo>
                  <a:pt x="116980" y="3182112"/>
                  <a:pt x="62710" y="3179330"/>
                  <a:pt x="9224" y="3173898"/>
                </a:cubicBezTo>
                <a:lnTo>
                  <a:pt x="0" y="3172490"/>
                </a:lnTo>
                <a:lnTo>
                  <a:pt x="0" y="9622"/>
                </a:lnTo>
                <a:lnTo>
                  <a:pt x="9224" y="8215"/>
                </a:lnTo>
                <a:cubicBezTo>
                  <a:pt x="62710" y="2783"/>
                  <a:pt x="116980" y="0"/>
                  <a:pt x="1719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A person wearing a suit and tie&#10;&#10;Description automatically generated">
            <a:extLst>
              <a:ext uri="{FF2B5EF4-FFF2-40B4-BE49-F238E27FC236}">
                <a16:creationId xmlns:a16="http://schemas.microsoft.com/office/drawing/2014/main" id="{8809AD79-4C10-4D58-A36E-20F082E4C6D0}"/>
              </a:ext>
            </a:extLst>
          </p:cNvPr>
          <p:cNvPicPr>
            <a:picLocks noChangeAspect="1"/>
          </p:cNvPicPr>
          <p:nvPr/>
        </p:nvPicPr>
        <p:blipFill rotWithShape="1">
          <a:blip r:embed="rId2">
            <a:extLst>
              <a:ext uri="{28A0092B-C50C-407E-A947-70E740481C1C}">
                <a14:useLocalDpi xmlns:a14="http://schemas.microsoft.com/office/drawing/2010/main" val="0"/>
              </a:ext>
            </a:extLst>
          </a:blip>
          <a:srcRect l="5786" r="10277" b="-4"/>
          <a:stretch/>
        </p:blipFill>
        <p:spPr>
          <a:xfrm>
            <a:off x="-6" y="457200"/>
            <a:ext cx="1598364" cy="2852928"/>
          </a:xfrm>
          <a:custGeom>
            <a:avLst/>
            <a:gdLst/>
            <a:ahLst/>
            <a:cxnLst/>
            <a:rect l="l" t="t" r="r" b="b"/>
            <a:pathLst>
              <a:path w="1598364" h="2852928">
                <a:moveTo>
                  <a:pt x="171900" y="0"/>
                </a:moveTo>
                <a:cubicBezTo>
                  <a:pt x="959714" y="0"/>
                  <a:pt x="1598364" y="638650"/>
                  <a:pt x="1598364" y="1426464"/>
                </a:cubicBezTo>
                <a:cubicBezTo>
                  <a:pt x="1598364" y="2214278"/>
                  <a:pt x="959714" y="2852928"/>
                  <a:pt x="171900" y="2852928"/>
                </a:cubicBezTo>
                <a:cubicBezTo>
                  <a:pt x="122662" y="2852928"/>
                  <a:pt x="74006" y="2850433"/>
                  <a:pt x="26052" y="2845563"/>
                </a:cubicBezTo>
                <a:lnTo>
                  <a:pt x="0" y="2841587"/>
                </a:lnTo>
                <a:lnTo>
                  <a:pt x="0" y="11341"/>
                </a:lnTo>
                <a:lnTo>
                  <a:pt x="26052" y="7365"/>
                </a:lnTo>
                <a:cubicBezTo>
                  <a:pt x="74006" y="2495"/>
                  <a:pt x="122662" y="0"/>
                  <a:pt x="171900" y="0"/>
                </a:cubicBezTo>
                <a:close/>
              </a:path>
            </a:pathLst>
          </a:custGeom>
        </p:spPr>
      </p:pic>
      <p:sp>
        <p:nvSpPr>
          <p:cNvPr id="33" name="Oval 32">
            <a:extLst>
              <a:ext uri="{FF2B5EF4-FFF2-40B4-BE49-F238E27FC236}">
                <a16:creationId xmlns:a16="http://schemas.microsoft.com/office/drawing/2014/main" id="{F4C8155D-EBB3-4B50-B945-2D47A2C5C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78307" y="292608"/>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descr="A person wearing a suit and tie smiling at the camera&#10;&#10;Description automatically generated">
            <a:extLst>
              <a:ext uri="{FF2B5EF4-FFF2-40B4-BE49-F238E27FC236}">
                <a16:creationId xmlns:a16="http://schemas.microsoft.com/office/drawing/2014/main" id="{47C103B3-2BCC-4AAB-9BA3-6C61D527DE89}"/>
              </a:ext>
            </a:extLst>
          </p:cNvPr>
          <p:cNvPicPr>
            <a:picLocks noChangeAspect="1"/>
          </p:cNvPicPr>
          <p:nvPr/>
        </p:nvPicPr>
        <p:blipFill rotWithShape="1">
          <a:blip r:embed="rId3">
            <a:extLst>
              <a:ext uri="{28A0092B-C50C-407E-A947-70E740481C1C}">
                <a14:useLocalDpi xmlns:a14="http://schemas.microsoft.com/office/drawing/2010/main" val="0"/>
              </a:ext>
            </a:extLst>
          </a:blip>
          <a:srcRect r="-4" b="-4"/>
          <a:stretch/>
        </p:blipFill>
        <p:spPr>
          <a:xfrm>
            <a:off x="2142899" y="4572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35" name="Oval 34">
            <a:extLst>
              <a:ext uri="{FF2B5EF4-FFF2-40B4-BE49-F238E27FC236}">
                <a16:creationId xmlns:a16="http://schemas.microsoft.com/office/drawing/2014/main" id="{EE99A833-6C48-4919-98F7-4D15C7369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75776" y="292608"/>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erson wearing a suit and tie&#10;&#10;Description automatically generated">
            <a:extLst>
              <a:ext uri="{FF2B5EF4-FFF2-40B4-BE49-F238E27FC236}">
                <a16:creationId xmlns:a16="http://schemas.microsoft.com/office/drawing/2014/main" id="{D99C56F3-32FF-447E-A81B-F7FF1A8A6DB9}"/>
              </a:ext>
            </a:extLst>
          </p:cNvPr>
          <p:cNvPicPr>
            <a:picLocks noChangeAspect="1"/>
          </p:cNvPicPr>
          <p:nvPr/>
        </p:nvPicPr>
        <p:blipFill rotWithShape="1">
          <a:blip r:embed="rId4">
            <a:extLst>
              <a:ext uri="{28A0092B-C50C-407E-A947-70E740481C1C}">
                <a14:useLocalDpi xmlns:a14="http://schemas.microsoft.com/office/drawing/2010/main" val="0"/>
              </a:ext>
            </a:extLst>
          </a:blip>
          <a:srcRect l="19375" r="13874" b="-1"/>
          <a:stretch/>
        </p:blipFill>
        <p:spPr>
          <a:xfrm>
            <a:off x="5540368" y="45720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37" name="Oval 36">
            <a:extLst>
              <a:ext uri="{FF2B5EF4-FFF2-40B4-BE49-F238E27FC236}">
                <a16:creationId xmlns:a16="http://schemas.microsoft.com/office/drawing/2014/main" id="{CF523106-7311-45AB-A97A-9BE6E22AC5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3245" y="302170"/>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person wearing a suit and tie&#10;&#10;Description automatically generated">
            <a:extLst>
              <a:ext uri="{FF2B5EF4-FFF2-40B4-BE49-F238E27FC236}">
                <a16:creationId xmlns:a16="http://schemas.microsoft.com/office/drawing/2014/main" id="{F5272445-6F1C-43F1-B232-F779F17164A3}"/>
              </a:ext>
            </a:extLst>
          </p:cNvPr>
          <p:cNvPicPr>
            <a:picLocks noChangeAspect="1"/>
          </p:cNvPicPr>
          <p:nvPr/>
        </p:nvPicPr>
        <p:blipFill rotWithShape="1">
          <a:blip r:embed="rId5">
            <a:extLst>
              <a:ext uri="{28A0092B-C50C-407E-A947-70E740481C1C}">
                <a14:useLocalDpi xmlns:a14="http://schemas.microsoft.com/office/drawing/2010/main" val="0"/>
              </a:ext>
            </a:extLst>
          </a:blip>
          <a:srcRect l="17375" r="15874" b="-1"/>
          <a:stretch/>
        </p:blipFill>
        <p:spPr>
          <a:xfrm>
            <a:off x="8937837" y="466762"/>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7" name="TextBox 6">
            <a:extLst>
              <a:ext uri="{FF2B5EF4-FFF2-40B4-BE49-F238E27FC236}">
                <a16:creationId xmlns:a16="http://schemas.microsoft.com/office/drawing/2014/main" id="{8C2746C7-4A9E-4CFA-9EFE-BD98360C100C}"/>
              </a:ext>
            </a:extLst>
          </p:cNvPr>
          <p:cNvSpPr txBox="1"/>
          <p:nvPr/>
        </p:nvSpPr>
        <p:spPr>
          <a:xfrm>
            <a:off x="2837631" y="4109735"/>
            <a:ext cx="4221395" cy="1289579"/>
          </a:xfrm>
          <a:prstGeom prst="rect">
            <a:avLst/>
          </a:prstGeom>
        </p:spPr>
        <p:txBody>
          <a:bodyPr vert="horz" lIns="91440" tIns="45720" rIns="91440" bIns="45720" rtlCol="0" anchor="t">
            <a:normAutofit/>
          </a:bodyPr>
          <a:lstStyle/>
          <a:p>
            <a:pPr>
              <a:lnSpc>
                <a:spcPct val="90000"/>
              </a:lnSpc>
              <a:spcAft>
                <a:spcPts val="600"/>
              </a:spcAft>
            </a:pPr>
            <a:r>
              <a:rPr lang="en-US" sz="1200" dirty="0"/>
              <a:t>The Back &amp; Neck (Spine) team at OrthoSouth is comprised of expert physicians supported by PA’s, a strong physical therapy program, and 2 surgery center locations to address all of your non-surgical and surgical needs. When you make OrthoSouth your partner in spine health, you have a dedicated, personal expert physician ready to tailor your treatment to your needs and comfort. </a:t>
            </a:r>
          </a:p>
        </p:txBody>
      </p:sp>
      <p:sp>
        <p:nvSpPr>
          <p:cNvPr id="39" name="Oval 38">
            <a:extLst>
              <a:ext uri="{FF2B5EF4-FFF2-40B4-BE49-F238E27FC236}">
                <a16:creationId xmlns:a16="http://schemas.microsoft.com/office/drawing/2014/main" id="{7C1CFE70-2BD5-4661-8AF9-D097E65E7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59027" y="3385058"/>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person wearing a suit and tie&#10;&#10;Description automatically generated">
            <a:extLst>
              <a:ext uri="{FF2B5EF4-FFF2-40B4-BE49-F238E27FC236}">
                <a16:creationId xmlns:a16="http://schemas.microsoft.com/office/drawing/2014/main" id="{7335C333-1792-4254-866D-4DE32D2D6137}"/>
              </a:ext>
            </a:extLst>
          </p:cNvPr>
          <p:cNvPicPr>
            <a:picLocks noChangeAspect="1"/>
          </p:cNvPicPr>
          <p:nvPr/>
        </p:nvPicPr>
        <p:blipFill rotWithShape="1">
          <a:blip r:embed="rId6">
            <a:extLst>
              <a:ext uri="{28A0092B-C50C-407E-A947-70E740481C1C}">
                <a14:useLocalDpi xmlns:a14="http://schemas.microsoft.com/office/drawing/2010/main" val="0"/>
              </a:ext>
            </a:extLst>
          </a:blip>
          <a:srcRect l="16750" r="16499" b="-1"/>
          <a:stretch/>
        </p:blipFill>
        <p:spPr>
          <a:xfrm>
            <a:off x="7223619" y="3549650"/>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41" name="Freeform: Shape 40">
            <a:extLst>
              <a:ext uri="{FF2B5EF4-FFF2-40B4-BE49-F238E27FC236}">
                <a16:creationId xmlns:a16="http://schemas.microsoft.com/office/drawing/2014/main" id="{5A6B4445-DDB3-4971-8FBA-4DCAF08C09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429044" y="3319690"/>
            <a:ext cx="1762956" cy="3182112"/>
          </a:xfrm>
          <a:custGeom>
            <a:avLst/>
            <a:gdLst>
              <a:gd name="connsiteX0" fmla="*/ 171900 w 1762956"/>
              <a:gd name="connsiteY0" fmla="*/ 0 h 3182112"/>
              <a:gd name="connsiteX1" fmla="*/ 1762956 w 1762956"/>
              <a:gd name="connsiteY1" fmla="*/ 1591056 h 3182112"/>
              <a:gd name="connsiteX2" fmla="*/ 171900 w 1762956"/>
              <a:gd name="connsiteY2" fmla="*/ 3182112 h 3182112"/>
              <a:gd name="connsiteX3" fmla="*/ 9224 w 1762956"/>
              <a:gd name="connsiteY3" fmla="*/ 3173898 h 3182112"/>
              <a:gd name="connsiteX4" fmla="*/ 0 w 1762956"/>
              <a:gd name="connsiteY4" fmla="*/ 3172490 h 3182112"/>
              <a:gd name="connsiteX5" fmla="*/ 0 w 1762956"/>
              <a:gd name="connsiteY5" fmla="*/ 9622 h 3182112"/>
              <a:gd name="connsiteX6" fmla="*/ 9224 w 1762956"/>
              <a:gd name="connsiteY6" fmla="*/ 8215 h 3182112"/>
              <a:gd name="connsiteX7" fmla="*/ 171900 w 1762956"/>
              <a:gd name="connsiteY7" fmla="*/ 0 h 318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2956" h="3182112">
                <a:moveTo>
                  <a:pt x="171900" y="0"/>
                </a:moveTo>
                <a:cubicBezTo>
                  <a:pt x="1050616" y="0"/>
                  <a:pt x="1762956" y="712340"/>
                  <a:pt x="1762956" y="1591056"/>
                </a:cubicBezTo>
                <a:cubicBezTo>
                  <a:pt x="1762956" y="2469772"/>
                  <a:pt x="1050616" y="3182112"/>
                  <a:pt x="171900" y="3182112"/>
                </a:cubicBezTo>
                <a:cubicBezTo>
                  <a:pt x="116980" y="3182112"/>
                  <a:pt x="62710" y="3179330"/>
                  <a:pt x="9224" y="3173898"/>
                </a:cubicBezTo>
                <a:lnTo>
                  <a:pt x="0" y="3172490"/>
                </a:lnTo>
                <a:lnTo>
                  <a:pt x="0" y="9622"/>
                </a:lnTo>
                <a:lnTo>
                  <a:pt x="9224" y="8215"/>
                </a:lnTo>
                <a:cubicBezTo>
                  <a:pt x="62710" y="2783"/>
                  <a:pt x="116980" y="0"/>
                  <a:pt x="1719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descr="A person wearing a suit and tie&#10;&#10;Description automatically generated">
            <a:extLst>
              <a:ext uri="{FF2B5EF4-FFF2-40B4-BE49-F238E27FC236}">
                <a16:creationId xmlns:a16="http://schemas.microsoft.com/office/drawing/2014/main" id="{FBAF6A68-90B6-47CB-B9EB-DEB226710401}"/>
              </a:ext>
            </a:extLst>
          </p:cNvPr>
          <p:cNvPicPr>
            <a:picLocks noChangeAspect="1"/>
          </p:cNvPicPr>
          <p:nvPr/>
        </p:nvPicPr>
        <p:blipFill rotWithShape="1">
          <a:blip r:embed="rId7">
            <a:extLst>
              <a:ext uri="{28A0092B-C50C-407E-A947-70E740481C1C}">
                <a14:useLocalDpi xmlns:a14="http://schemas.microsoft.com/office/drawing/2010/main" val="0"/>
              </a:ext>
            </a:extLst>
          </a:blip>
          <a:srcRect l="31677" r="30926" b="-1"/>
          <a:stretch/>
        </p:blipFill>
        <p:spPr>
          <a:xfrm>
            <a:off x="10593636" y="3484282"/>
            <a:ext cx="1598364" cy="2852928"/>
          </a:xfrm>
          <a:custGeom>
            <a:avLst/>
            <a:gdLst/>
            <a:ahLst/>
            <a:cxnLst/>
            <a:rect l="l" t="t" r="r" b="b"/>
            <a:pathLst>
              <a:path w="1598364" h="2852928">
                <a:moveTo>
                  <a:pt x="1426464" y="0"/>
                </a:moveTo>
                <a:cubicBezTo>
                  <a:pt x="1475702" y="0"/>
                  <a:pt x="1524358" y="2495"/>
                  <a:pt x="1572312" y="7365"/>
                </a:cubicBezTo>
                <a:lnTo>
                  <a:pt x="1598364" y="11341"/>
                </a:lnTo>
                <a:lnTo>
                  <a:pt x="1598364" y="2841587"/>
                </a:lnTo>
                <a:lnTo>
                  <a:pt x="1572312" y="2845563"/>
                </a:lnTo>
                <a:cubicBezTo>
                  <a:pt x="1524358" y="2850433"/>
                  <a:pt x="1475702" y="2852928"/>
                  <a:pt x="1426464" y="2852928"/>
                </a:cubicBezTo>
                <a:cubicBezTo>
                  <a:pt x="638650" y="2852928"/>
                  <a:pt x="0" y="2214278"/>
                  <a:pt x="0" y="1426464"/>
                </a:cubicBezTo>
                <a:cubicBezTo>
                  <a:pt x="0" y="638650"/>
                  <a:pt x="638650" y="0"/>
                  <a:pt x="1426464" y="0"/>
                </a:cubicBezTo>
                <a:close/>
              </a:path>
            </a:pathLst>
          </a:custGeom>
        </p:spPr>
      </p:pic>
      <p:sp>
        <p:nvSpPr>
          <p:cNvPr id="36" name="TextBox 35">
            <a:extLst>
              <a:ext uri="{FF2B5EF4-FFF2-40B4-BE49-F238E27FC236}">
                <a16:creationId xmlns:a16="http://schemas.microsoft.com/office/drawing/2014/main" id="{C4651396-8BF0-428C-A799-34196348DAB0}"/>
              </a:ext>
            </a:extLst>
          </p:cNvPr>
          <p:cNvSpPr txBox="1"/>
          <p:nvPr/>
        </p:nvSpPr>
        <p:spPr>
          <a:xfrm>
            <a:off x="323672" y="2914102"/>
            <a:ext cx="1762956" cy="340519"/>
          </a:xfrm>
          <a:prstGeom prst="roundRect">
            <a:avLst/>
          </a:prstGeom>
          <a:solidFill>
            <a:srgbClr val="44A348"/>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400" dirty="0"/>
              <a:t>R. Riley Jones, MD</a:t>
            </a:r>
          </a:p>
        </p:txBody>
      </p:sp>
      <p:sp>
        <p:nvSpPr>
          <p:cNvPr id="38" name="TextBox 37">
            <a:extLst>
              <a:ext uri="{FF2B5EF4-FFF2-40B4-BE49-F238E27FC236}">
                <a16:creationId xmlns:a16="http://schemas.microsoft.com/office/drawing/2014/main" id="{0AC21B92-8F7B-4836-8454-2B986CE27EF5}"/>
              </a:ext>
            </a:extLst>
          </p:cNvPr>
          <p:cNvSpPr txBox="1"/>
          <p:nvPr/>
        </p:nvSpPr>
        <p:spPr>
          <a:xfrm>
            <a:off x="10491370" y="2910609"/>
            <a:ext cx="1762956" cy="340519"/>
          </a:xfrm>
          <a:prstGeom prst="roundRect">
            <a:avLst/>
          </a:prstGeom>
          <a:solidFill>
            <a:srgbClr val="44A348"/>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400" dirty="0"/>
              <a:t>Spencer Hauser, MD</a:t>
            </a:r>
          </a:p>
        </p:txBody>
      </p:sp>
      <p:sp>
        <p:nvSpPr>
          <p:cNvPr id="40" name="TextBox 39">
            <a:extLst>
              <a:ext uri="{FF2B5EF4-FFF2-40B4-BE49-F238E27FC236}">
                <a16:creationId xmlns:a16="http://schemas.microsoft.com/office/drawing/2014/main" id="{FBF5AABF-4783-4DF2-80CA-7A901938CDEE}"/>
              </a:ext>
            </a:extLst>
          </p:cNvPr>
          <p:cNvSpPr txBox="1"/>
          <p:nvPr/>
        </p:nvSpPr>
        <p:spPr>
          <a:xfrm>
            <a:off x="6126186" y="2914102"/>
            <a:ext cx="1762956" cy="340519"/>
          </a:xfrm>
          <a:prstGeom prst="roundRect">
            <a:avLst/>
          </a:prstGeom>
          <a:solidFill>
            <a:srgbClr val="44A348"/>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400" dirty="0"/>
              <a:t>David J. Dowling, MD</a:t>
            </a:r>
          </a:p>
        </p:txBody>
      </p:sp>
      <p:sp>
        <p:nvSpPr>
          <p:cNvPr id="42" name="TextBox 41">
            <a:extLst>
              <a:ext uri="{FF2B5EF4-FFF2-40B4-BE49-F238E27FC236}">
                <a16:creationId xmlns:a16="http://schemas.microsoft.com/office/drawing/2014/main" id="{ABADC738-353B-45B8-8044-B988802092EB}"/>
              </a:ext>
            </a:extLst>
          </p:cNvPr>
          <p:cNvSpPr txBox="1"/>
          <p:nvPr/>
        </p:nvSpPr>
        <p:spPr>
          <a:xfrm>
            <a:off x="3264254" y="2910610"/>
            <a:ext cx="1957027" cy="340519"/>
          </a:xfrm>
          <a:prstGeom prst="roundRect">
            <a:avLst/>
          </a:prstGeom>
          <a:solidFill>
            <a:srgbClr val="44A348"/>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400" dirty="0"/>
              <a:t>Sam Schroerlucke, MD</a:t>
            </a:r>
          </a:p>
        </p:txBody>
      </p:sp>
      <p:sp>
        <p:nvSpPr>
          <p:cNvPr id="43" name="TextBox 42">
            <a:extLst>
              <a:ext uri="{FF2B5EF4-FFF2-40B4-BE49-F238E27FC236}">
                <a16:creationId xmlns:a16="http://schemas.microsoft.com/office/drawing/2014/main" id="{A31291A1-5B8E-45A7-98DE-865BD4BD4ACB}"/>
              </a:ext>
            </a:extLst>
          </p:cNvPr>
          <p:cNvSpPr txBox="1"/>
          <p:nvPr/>
        </p:nvSpPr>
        <p:spPr>
          <a:xfrm>
            <a:off x="10511340" y="6164704"/>
            <a:ext cx="1762956" cy="340519"/>
          </a:xfrm>
          <a:prstGeom prst="roundRect">
            <a:avLst/>
          </a:prstGeom>
          <a:solidFill>
            <a:srgbClr val="44A348"/>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400" dirty="0"/>
              <a:t>Judith Lee-Sigler, MD</a:t>
            </a:r>
          </a:p>
        </p:txBody>
      </p:sp>
      <p:sp>
        <p:nvSpPr>
          <p:cNvPr id="44" name="TextBox 43">
            <a:extLst>
              <a:ext uri="{FF2B5EF4-FFF2-40B4-BE49-F238E27FC236}">
                <a16:creationId xmlns:a16="http://schemas.microsoft.com/office/drawing/2014/main" id="{DFB38416-2803-45B8-A635-9D03F73C3F5E}"/>
              </a:ext>
            </a:extLst>
          </p:cNvPr>
          <p:cNvSpPr txBox="1"/>
          <p:nvPr/>
        </p:nvSpPr>
        <p:spPr>
          <a:xfrm>
            <a:off x="6659445" y="5954761"/>
            <a:ext cx="1762956" cy="340519"/>
          </a:xfrm>
          <a:prstGeom prst="roundRect">
            <a:avLst/>
          </a:prstGeom>
          <a:solidFill>
            <a:srgbClr val="44A348"/>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1400" dirty="0"/>
              <a:t>Sam Murrell, MD</a:t>
            </a:r>
          </a:p>
        </p:txBody>
      </p:sp>
      <p:pic>
        <p:nvPicPr>
          <p:cNvPr id="23" name="Picture 22" descr="A person wearing a suit and tie&#10;&#10;Description automatically generated">
            <a:extLst>
              <a:ext uri="{FF2B5EF4-FFF2-40B4-BE49-F238E27FC236}">
                <a16:creationId xmlns:a16="http://schemas.microsoft.com/office/drawing/2014/main" id="{AED7597B-BA35-4500-B75D-18FD5FA23658}"/>
              </a:ext>
            </a:extLst>
          </p:cNvPr>
          <p:cNvPicPr>
            <a:picLocks noChangeAspect="1"/>
          </p:cNvPicPr>
          <p:nvPr/>
        </p:nvPicPr>
        <p:blipFill rotWithShape="1">
          <a:blip r:embed="rId8">
            <a:extLst>
              <a:ext uri="{28A0092B-C50C-407E-A947-70E740481C1C}">
                <a14:useLocalDpi xmlns:a14="http://schemas.microsoft.com/office/drawing/2010/main" val="0"/>
              </a:ext>
            </a:extLst>
          </a:blip>
          <a:srcRect l="2870" t="13046" r="6534" b="26557"/>
          <a:stretch/>
        </p:blipFill>
        <p:spPr>
          <a:xfrm>
            <a:off x="-802858" y="3989798"/>
            <a:ext cx="3475898" cy="3475896"/>
          </a:xfrm>
          <a:prstGeom prst="ellipse">
            <a:avLst/>
          </a:prstGeom>
          <a:ln w="177800">
            <a:solidFill>
              <a:schemeClr val="tx2"/>
            </a:solidFill>
          </a:ln>
        </p:spPr>
      </p:pic>
      <p:sp>
        <p:nvSpPr>
          <p:cNvPr id="47" name="Flowchart: Alternate Process 46">
            <a:hlinkClick r:id="rId9"/>
            <a:extLst>
              <a:ext uri="{FF2B5EF4-FFF2-40B4-BE49-F238E27FC236}">
                <a16:creationId xmlns:a16="http://schemas.microsoft.com/office/drawing/2014/main" id="{4BF21379-2D03-4C45-A761-3156B906AD33}"/>
              </a:ext>
            </a:extLst>
          </p:cNvPr>
          <p:cNvSpPr/>
          <p:nvPr/>
        </p:nvSpPr>
        <p:spPr>
          <a:xfrm>
            <a:off x="4906113" y="5602514"/>
            <a:ext cx="1543060" cy="606083"/>
          </a:xfrm>
          <a:prstGeom prst="flowChartAlternateProcess">
            <a:avLst/>
          </a:prstGeom>
          <a:solidFill>
            <a:srgbClr val="44A348"/>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BOOK ONLINE NOW</a:t>
            </a:r>
          </a:p>
        </p:txBody>
      </p:sp>
      <p:sp>
        <p:nvSpPr>
          <p:cNvPr id="48" name="Flowchart: Alternate Process 47">
            <a:hlinkClick r:id="rId10"/>
            <a:extLst>
              <a:ext uri="{FF2B5EF4-FFF2-40B4-BE49-F238E27FC236}">
                <a16:creationId xmlns:a16="http://schemas.microsoft.com/office/drawing/2014/main" id="{CE69FB3A-596C-45E7-8E62-3510F796DE85}"/>
              </a:ext>
            </a:extLst>
          </p:cNvPr>
          <p:cNvSpPr/>
          <p:nvPr/>
        </p:nvSpPr>
        <p:spPr>
          <a:xfrm>
            <a:off x="3072622" y="5602514"/>
            <a:ext cx="1693300" cy="606083"/>
          </a:xfrm>
          <a:prstGeom prst="flowChartAlternateProcess">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LEARN MORE</a:t>
            </a:r>
          </a:p>
        </p:txBody>
      </p:sp>
    </p:spTree>
    <p:extLst>
      <p:ext uri="{BB962C8B-B14F-4D97-AF65-F5344CB8AC3E}">
        <p14:creationId xmlns:p14="http://schemas.microsoft.com/office/powerpoint/2010/main" val="1092114806"/>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person, outdoor, table, holding&#10;&#10;Description automatically generated">
            <a:extLst>
              <a:ext uri="{FF2B5EF4-FFF2-40B4-BE49-F238E27FC236}">
                <a16:creationId xmlns:a16="http://schemas.microsoft.com/office/drawing/2014/main" id="{D9EE6F3A-58B6-4FB5-B651-5CFB4BE74FE5}"/>
              </a:ext>
            </a:extLst>
          </p:cNvPr>
          <p:cNvPicPr>
            <a:picLocks noChangeAspect="1"/>
          </p:cNvPicPr>
          <p:nvPr/>
        </p:nvPicPr>
        <p:blipFill rotWithShape="1">
          <a:blip r:embed="rId2">
            <a:extLst>
              <a:ext uri="{28A0092B-C50C-407E-A947-70E740481C1C}">
                <a14:useLocalDpi xmlns:a14="http://schemas.microsoft.com/office/drawing/2010/main" val="0"/>
              </a:ext>
            </a:extLst>
          </a:blip>
          <a:srcRect t="15730"/>
          <a:stretch/>
        </p:blipFill>
        <p:spPr>
          <a:xfrm>
            <a:off x="-1" y="10"/>
            <a:ext cx="12192000" cy="6857990"/>
          </a:xfrm>
          <a:prstGeom prst="rect">
            <a:avLst/>
          </a:prstGeom>
        </p:spPr>
      </p:pic>
      <p:sp>
        <p:nvSpPr>
          <p:cNvPr id="14"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4893EFFF-B50B-405A-B3A4-8492C905BD60}"/>
              </a:ext>
            </a:extLst>
          </p:cNvPr>
          <p:cNvSpPr>
            <a:spLocks noGrp="1"/>
          </p:cNvSpPr>
          <p:nvPr>
            <p:ph type="title"/>
          </p:nvPr>
        </p:nvSpPr>
        <p:spPr>
          <a:xfrm>
            <a:off x="709448" y="1913950"/>
            <a:ext cx="4204137" cy="1342754"/>
          </a:xfrm>
        </p:spPr>
        <p:txBody>
          <a:bodyPr vert="horz" lIns="91440" tIns="45720" rIns="91440" bIns="45720" rtlCol="0" anchor="ctr">
            <a:normAutofit fontScale="90000"/>
          </a:bodyPr>
          <a:lstStyle/>
          <a:p>
            <a:pPr algn="ctr"/>
            <a:r>
              <a:rPr lang="en-US" sz="3300" dirty="0"/>
              <a:t>Your Personal </a:t>
            </a:r>
            <a:br>
              <a:rPr lang="en-US" sz="3300" dirty="0"/>
            </a:br>
            <a:r>
              <a:rPr lang="en-US" sz="4000" dirty="0"/>
              <a:t>Shoulder</a:t>
            </a:r>
            <a:r>
              <a:rPr lang="en-US" sz="3300" dirty="0"/>
              <a:t> </a:t>
            </a:r>
            <a:r>
              <a:rPr lang="en-US" sz="4000" dirty="0"/>
              <a:t>Recovery</a:t>
            </a:r>
            <a:r>
              <a:rPr lang="en-US" sz="3300" dirty="0"/>
              <a:t> Specialists</a:t>
            </a:r>
          </a:p>
        </p:txBody>
      </p:sp>
      <p:cxnSp>
        <p:nvCxnSpPr>
          <p:cNvPr id="16" name="Straight Connector 15">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D070CC6-FE24-4BB7-8DE9-CE64E29041A2}"/>
              </a:ext>
            </a:extLst>
          </p:cNvPr>
          <p:cNvSpPr txBox="1"/>
          <p:nvPr/>
        </p:nvSpPr>
        <p:spPr>
          <a:xfrm>
            <a:off x="525516" y="3417573"/>
            <a:ext cx="4593021" cy="2619839"/>
          </a:xfrm>
          <a:prstGeom prst="rect">
            <a:avLst/>
          </a:prstGeom>
        </p:spPr>
        <p:txBody>
          <a:bodyPr vert="horz" lIns="91440" tIns="45720" rIns="91440" bIns="45720" rtlCol="0" anchor="ctr">
            <a:normAutofit/>
          </a:bodyPr>
          <a:lstStyle/>
          <a:p>
            <a:pPr>
              <a:lnSpc>
                <a:spcPct val="90000"/>
              </a:lnSpc>
              <a:spcAft>
                <a:spcPts val="600"/>
              </a:spcAft>
            </a:pPr>
            <a:r>
              <a:rPr lang="en-US" dirty="0"/>
              <a:t>Start with shoulder pain, and one of our 15  innovative, experienced shoulder experts will listen, diagnose, and then work with you on a treatment plan that fits your needs and comfort. Book your appointment online from the convenience of your home. </a:t>
            </a:r>
          </a:p>
        </p:txBody>
      </p:sp>
      <p:sp>
        <p:nvSpPr>
          <p:cNvPr id="12" name="Flowchart: Alternate Process 11">
            <a:hlinkClick r:id="rId3"/>
            <a:extLst>
              <a:ext uri="{FF2B5EF4-FFF2-40B4-BE49-F238E27FC236}">
                <a16:creationId xmlns:a16="http://schemas.microsoft.com/office/drawing/2014/main" id="{152C8C77-4D32-46DD-9464-0C2EAF32E846}"/>
              </a:ext>
            </a:extLst>
          </p:cNvPr>
          <p:cNvSpPr/>
          <p:nvPr/>
        </p:nvSpPr>
        <p:spPr>
          <a:xfrm>
            <a:off x="3062798" y="5734370"/>
            <a:ext cx="1543060" cy="606083"/>
          </a:xfrm>
          <a:prstGeom prst="flowChartAlternateProcess">
            <a:avLst/>
          </a:prstGeom>
          <a:solidFill>
            <a:srgbClr val="44A348"/>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BOOK ONLINE NOW</a:t>
            </a:r>
          </a:p>
        </p:txBody>
      </p:sp>
      <p:sp>
        <p:nvSpPr>
          <p:cNvPr id="13" name="Flowchart: Alternate Process 12">
            <a:hlinkClick r:id="rId4"/>
            <a:extLst>
              <a:ext uri="{FF2B5EF4-FFF2-40B4-BE49-F238E27FC236}">
                <a16:creationId xmlns:a16="http://schemas.microsoft.com/office/drawing/2014/main" id="{7B622E52-5211-47DD-B3E1-72B9219B93F5}"/>
              </a:ext>
            </a:extLst>
          </p:cNvPr>
          <p:cNvSpPr/>
          <p:nvPr/>
        </p:nvSpPr>
        <p:spPr>
          <a:xfrm>
            <a:off x="1229307" y="5734370"/>
            <a:ext cx="1693300" cy="606083"/>
          </a:xfrm>
          <a:prstGeom prst="flowChartAlternateProcess">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LEARN MORE</a:t>
            </a:r>
          </a:p>
        </p:txBody>
      </p:sp>
    </p:spTree>
    <p:extLst>
      <p:ext uri="{BB962C8B-B14F-4D97-AF65-F5344CB8AC3E}">
        <p14:creationId xmlns:p14="http://schemas.microsoft.com/office/powerpoint/2010/main" val="1687509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erson sitting on the grass&#10;&#10;Description automatically generated">
            <a:extLst>
              <a:ext uri="{FF2B5EF4-FFF2-40B4-BE49-F238E27FC236}">
                <a16:creationId xmlns:a16="http://schemas.microsoft.com/office/drawing/2014/main" id="{2FF10022-33FF-4ABC-A749-E61994FC15A3}"/>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l="3622" r="17712" b="1"/>
          <a:stretch/>
        </p:blipFill>
        <p:spPr>
          <a:xfrm>
            <a:off x="20" y="1"/>
            <a:ext cx="12191980" cy="6857999"/>
          </a:xfrm>
          <a:prstGeom prst="rect">
            <a:avLst/>
          </a:prstGeom>
        </p:spPr>
      </p:pic>
      <p:sp>
        <p:nvSpPr>
          <p:cNvPr id="2" name="Title 1">
            <a:extLst>
              <a:ext uri="{FF2B5EF4-FFF2-40B4-BE49-F238E27FC236}">
                <a16:creationId xmlns:a16="http://schemas.microsoft.com/office/drawing/2014/main" id="{ABD160C3-DF3E-4605-BB87-EFBB60D7D213}"/>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dirty="0">
                <a:solidFill>
                  <a:srgbClr val="FFFFFF"/>
                </a:solidFill>
              </a:rPr>
              <a:t>24/7 Urgent Orthopedic Care with </a:t>
            </a:r>
            <a:r>
              <a:rPr lang="en-US" dirty="0" err="1">
                <a:solidFill>
                  <a:srgbClr val="FFFFFF"/>
                </a:solidFill>
              </a:rPr>
              <a:t>OrthoStat</a:t>
            </a:r>
            <a:endParaRPr lang="en-US" dirty="0">
              <a:solidFill>
                <a:srgbClr val="FFFFFF"/>
              </a:solidFill>
            </a:endParaRPr>
          </a:p>
        </p:txBody>
      </p:sp>
      <p:sp>
        <p:nvSpPr>
          <p:cNvPr id="7" name="Text Placeholder 6">
            <a:extLst>
              <a:ext uri="{FF2B5EF4-FFF2-40B4-BE49-F238E27FC236}">
                <a16:creationId xmlns:a16="http://schemas.microsoft.com/office/drawing/2014/main" id="{2FD3A670-1A0D-4172-A644-B62EB352C9E6}"/>
              </a:ext>
            </a:extLst>
          </p:cNvPr>
          <p:cNvSpPr>
            <a:spLocks noGrp="1"/>
          </p:cNvSpPr>
          <p:nvPr>
            <p:ph type="body" idx="1"/>
          </p:nvPr>
        </p:nvSpPr>
        <p:spPr>
          <a:xfrm>
            <a:off x="1524000" y="4159404"/>
            <a:ext cx="9144000" cy="1098395"/>
          </a:xfrm>
        </p:spPr>
        <p:txBody>
          <a:bodyPr vert="horz" lIns="91440" tIns="45720" rIns="91440" bIns="45720" rtlCol="0">
            <a:normAutofit/>
          </a:bodyPr>
          <a:lstStyle/>
          <a:p>
            <a:pPr algn="ctr"/>
            <a:r>
              <a:rPr lang="en-US" b="1" dirty="0">
                <a:solidFill>
                  <a:srgbClr val="FFFFFF"/>
                </a:solidFill>
              </a:rPr>
              <a:t>Supported by Telehealth Triage</a:t>
            </a:r>
          </a:p>
          <a:p>
            <a:pPr algn="ctr"/>
            <a:r>
              <a:rPr lang="en-US" b="1" dirty="0">
                <a:solidFill>
                  <a:srgbClr val="FFFFFF"/>
                </a:solidFill>
              </a:rPr>
              <a:t>901.261.STAT (7828)</a:t>
            </a:r>
          </a:p>
        </p:txBody>
      </p:sp>
    </p:spTree>
    <p:extLst>
      <p:ext uri="{BB962C8B-B14F-4D97-AF65-F5344CB8AC3E}">
        <p14:creationId xmlns:p14="http://schemas.microsoft.com/office/powerpoint/2010/main" val="4269995226"/>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422A8B9F-5D99-423B-A78D-2769F19FC2FE}"/>
              </a:ext>
            </a:extLst>
          </p:cNvPr>
          <p:cNvSpPr>
            <a:spLocks noGrp="1"/>
          </p:cNvSpPr>
          <p:nvPr>
            <p:ph type="title"/>
          </p:nvPr>
        </p:nvSpPr>
        <p:spPr>
          <a:xfrm>
            <a:off x="5647664" y="-2016901"/>
            <a:ext cx="6749723" cy="2975876"/>
          </a:xfrm>
        </p:spPr>
        <p:txBody>
          <a:bodyPr vert="horz" lIns="91440" tIns="45720" rIns="91440" bIns="45720" rtlCol="0" anchor="b">
            <a:normAutofit/>
          </a:bodyPr>
          <a:lstStyle/>
          <a:p>
            <a:r>
              <a:rPr lang="en-US" sz="4400" kern="1200" dirty="0">
                <a:solidFill>
                  <a:schemeClr val="tx1"/>
                </a:solidFill>
                <a:latin typeface="+mj-lt"/>
                <a:ea typeface="+mj-ea"/>
                <a:cs typeface="+mj-cs"/>
              </a:rPr>
              <a:t>When to Visit </a:t>
            </a:r>
            <a:r>
              <a:rPr lang="en-US" sz="4400" kern="1200" dirty="0" err="1">
                <a:solidFill>
                  <a:schemeClr val="tx1"/>
                </a:solidFill>
                <a:latin typeface="+mj-lt"/>
                <a:ea typeface="+mj-ea"/>
                <a:cs typeface="+mj-cs"/>
              </a:rPr>
              <a:t>OrthoStat</a:t>
            </a:r>
            <a:endParaRPr lang="en-US" sz="4400" kern="1200" dirty="0">
              <a:solidFill>
                <a:schemeClr val="tx1"/>
              </a:solidFill>
              <a:latin typeface="+mj-lt"/>
              <a:ea typeface="+mj-ea"/>
              <a:cs typeface="+mj-cs"/>
            </a:endParaRPr>
          </a:p>
        </p:txBody>
      </p:sp>
      <p:sp>
        <p:nvSpPr>
          <p:cNvPr id="3" name="Text Placeholder 2">
            <a:extLst>
              <a:ext uri="{FF2B5EF4-FFF2-40B4-BE49-F238E27FC236}">
                <a16:creationId xmlns:a16="http://schemas.microsoft.com/office/drawing/2014/main" id="{6D7C58A9-AD94-44FF-BBBB-1480B8C4A33C}"/>
              </a:ext>
            </a:extLst>
          </p:cNvPr>
          <p:cNvSpPr>
            <a:spLocks noGrp="1"/>
          </p:cNvSpPr>
          <p:nvPr>
            <p:ph type="body" idx="1"/>
          </p:nvPr>
        </p:nvSpPr>
        <p:spPr>
          <a:xfrm>
            <a:off x="859688" y="958975"/>
            <a:ext cx="3322316" cy="1692066"/>
          </a:xfrm>
        </p:spPr>
        <p:txBody>
          <a:bodyPr vert="horz" lIns="91440" tIns="45720" rIns="91440" bIns="45720" rtlCol="0" anchor="t">
            <a:normAutofit fontScale="25000" lnSpcReduction="20000"/>
          </a:bodyPr>
          <a:lstStyle/>
          <a:p>
            <a:r>
              <a:rPr lang="en-US" sz="8600" kern="1200" dirty="0">
                <a:solidFill>
                  <a:schemeClr val="tx1"/>
                </a:solidFill>
                <a:latin typeface="+mn-lt"/>
                <a:ea typeface="+mn-ea"/>
                <a:cs typeface="+mn-cs"/>
              </a:rPr>
              <a:t>Why </a:t>
            </a:r>
            <a:r>
              <a:rPr lang="en-US" sz="8600" kern="1200" dirty="0" err="1">
                <a:solidFill>
                  <a:schemeClr val="tx1"/>
                </a:solidFill>
                <a:latin typeface="+mn-lt"/>
                <a:ea typeface="+mn-ea"/>
                <a:cs typeface="+mn-cs"/>
              </a:rPr>
              <a:t>OrthoStat</a:t>
            </a:r>
            <a:r>
              <a:rPr lang="en-US" sz="8600" kern="1200" dirty="0">
                <a:solidFill>
                  <a:schemeClr val="tx1"/>
                </a:solidFill>
                <a:latin typeface="+mn-lt"/>
                <a:ea typeface="+mn-ea"/>
                <a:cs typeface="+mn-cs"/>
              </a:rPr>
              <a:t>?</a:t>
            </a:r>
          </a:p>
          <a:p>
            <a:pPr marL="685800" indent="-685800">
              <a:buFont typeface="Arial" panose="020B0604020202020204" pitchFamily="34" charset="0"/>
              <a:buChar char="•"/>
            </a:pPr>
            <a:r>
              <a:rPr lang="en-US" sz="6400" dirty="0">
                <a:solidFill>
                  <a:schemeClr val="tx1"/>
                </a:solidFill>
              </a:rPr>
              <a:t>Typically less expensive than an ER visit</a:t>
            </a:r>
          </a:p>
          <a:p>
            <a:pPr marL="685800" indent="-685800">
              <a:buFont typeface="Arial" panose="020B0604020202020204" pitchFamily="34" charset="0"/>
              <a:buChar char="•"/>
            </a:pPr>
            <a:r>
              <a:rPr lang="en-US" sz="6400" dirty="0">
                <a:solidFill>
                  <a:schemeClr val="tx1"/>
                </a:solidFill>
              </a:rPr>
              <a:t>Less wait time compared to an ER visit</a:t>
            </a:r>
          </a:p>
          <a:p>
            <a:pPr marL="685800" indent="-685800">
              <a:buFont typeface="Arial" panose="020B0604020202020204" pitchFamily="34" charset="0"/>
              <a:buChar char="•"/>
            </a:pPr>
            <a:r>
              <a:rPr lang="en-US" sz="6400" dirty="0">
                <a:solidFill>
                  <a:schemeClr val="tx1"/>
                </a:solidFill>
              </a:rPr>
              <a:t>Advanced imaging and diagnostic technology available onsite at </a:t>
            </a:r>
            <a:r>
              <a:rPr lang="en-US" sz="6400" dirty="0" err="1">
                <a:solidFill>
                  <a:schemeClr val="tx1"/>
                </a:solidFill>
              </a:rPr>
              <a:t>OrthoStat</a:t>
            </a:r>
            <a:endParaRPr lang="en-US" sz="6400" dirty="0">
              <a:solidFill>
                <a:schemeClr val="tx1"/>
              </a:solidFill>
            </a:endParaRPr>
          </a:p>
          <a:p>
            <a:pPr marL="685800" indent="-685800">
              <a:buFont typeface="Arial" panose="020B0604020202020204" pitchFamily="34" charset="0"/>
              <a:buChar char="•"/>
            </a:pPr>
            <a:r>
              <a:rPr lang="en-US" sz="6400" dirty="0">
                <a:solidFill>
                  <a:schemeClr val="tx1"/>
                </a:solidFill>
              </a:rPr>
              <a:t>Easy transition to subspecialty care for treatment and follow-up</a:t>
            </a:r>
          </a:p>
          <a:p>
            <a:pPr marL="685800" indent="-685800">
              <a:buFont typeface="Arial" panose="020B0604020202020204" pitchFamily="34" charset="0"/>
              <a:buChar char="•"/>
            </a:pPr>
            <a:r>
              <a:rPr lang="en-US" sz="6400" dirty="0">
                <a:solidFill>
                  <a:schemeClr val="tx1"/>
                </a:solidFill>
              </a:rPr>
              <a:t>Exceptional customer service in an urgent care setting</a:t>
            </a:r>
            <a:endParaRPr lang="en-US" sz="6400" kern="1200" dirty="0">
              <a:solidFill>
                <a:schemeClr val="tx1"/>
              </a:solidFill>
              <a:latin typeface="+mn-lt"/>
              <a:ea typeface="+mn-ea"/>
              <a:cs typeface="+mn-cs"/>
            </a:endParaRPr>
          </a:p>
        </p:txBody>
      </p:sp>
      <p:cxnSp>
        <p:nvCxnSpPr>
          <p:cNvPr id="73" name="Straight Connector 72">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6356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2894D232-C778-4B5C-B030-E05DAC8563D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44678" y="958975"/>
            <a:ext cx="6436548" cy="4940050"/>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Alternate Process 5">
            <a:extLst>
              <a:ext uri="{FF2B5EF4-FFF2-40B4-BE49-F238E27FC236}">
                <a16:creationId xmlns:a16="http://schemas.microsoft.com/office/drawing/2014/main" id="{4ED8B923-B83D-40A7-8F3E-872BC2BFB546}"/>
              </a:ext>
            </a:extLst>
          </p:cNvPr>
          <p:cNvSpPr/>
          <p:nvPr/>
        </p:nvSpPr>
        <p:spPr>
          <a:xfrm>
            <a:off x="781583" y="4499429"/>
            <a:ext cx="3571197" cy="767080"/>
          </a:xfrm>
          <a:prstGeom prst="flowChartAlternateProcess">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solidFill>
                  <a:schemeClr val="tx1"/>
                </a:solidFill>
              </a:rPr>
              <a:t>BOOK URGENT CARE APPOINTMENT ONLINE</a:t>
            </a:r>
          </a:p>
        </p:txBody>
      </p:sp>
      <p:sp>
        <p:nvSpPr>
          <p:cNvPr id="7" name="Flowchart: Alternate Process 6">
            <a:hlinkClick r:id="rId3"/>
            <a:extLst>
              <a:ext uri="{FF2B5EF4-FFF2-40B4-BE49-F238E27FC236}">
                <a16:creationId xmlns:a16="http://schemas.microsoft.com/office/drawing/2014/main" id="{A96E31C3-0705-454D-B024-4FD8FE031132}"/>
              </a:ext>
            </a:extLst>
          </p:cNvPr>
          <p:cNvSpPr/>
          <p:nvPr/>
        </p:nvSpPr>
        <p:spPr>
          <a:xfrm>
            <a:off x="820634" y="5558972"/>
            <a:ext cx="3532145" cy="767080"/>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Call </a:t>
            </a:r>
            <a:r>
              <a:rPr lang="en-US" dirty="0" err="1"/>
              <a:t>OrthoStat</a:t>
            </a:r>
            <a:r>
              <a:rPr lang="en-US" dirty="0"/>
              <a:t> Urgent Care Line</a:t>
            </a:r>
          </a:p>
          <a:p>
            <a:pPr algn="ctr"/>
            <a:r>
              <a:rPr lang="en-US" dirty="0"/>
              <a:t>901.261.STAT</a:t>
            </a:r>
          </a:p>
        </p:txBody>
      </p:sp>
    </p:spTree>
    <p:extLst>
      <p:ext uri="{BB962C8B-B14F-4D97-AF65-F5344CB8AC3E}">
        <p14:creationId xmlns:p14="http://schemas.microsoft.com/office/powerpoint/2010/main" val="84020543"/>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using a computer sitting on top of a table&#10;&#10;Description automatically generated">
            <a:extLst>
              <a:ext uri="{FF2B5EF4-FFF2-40B4-BE49-F238E27FC236}">
                <a16:creationId xmlns:a16="http://schemas.microsoft.com/office/drawing/2014/main" id="{B8D634B3-B8E0-4368-98A8-5E121115D394}"/>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23298"/>
          <a:stretch/>
        </p:blipFill>
        <p:spPr>
          <a:xfrm>
            <a:off x="3523488" y="10"/>
            <a:ext cx="8668512" cy="6857990"/>
          </a:xfrm>
          <a:prstGeom prst="rect">
            <a:avLst/>
          </a:prstGeom>
        </p:spPr>
      </p:pic>
      <p:sp>
        <p:nvSpPr>
          <p:cNvPr id="24" name="Rectangle 23">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5A0DACA-61E2-4601-9476-69E982DE8ED1}"/>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Now Offering Telemedicine </a:t>
            </a:r>
          </a:p>
        </p:txBody>
      </p:sp>
      <p:sp>
        <p:nvSpPr>
          <p:cNvPr id="3" name="Text Placeholder 2">
            <a:extLst>
              <a:ext uri="{FF2B5EF4-FFF2-40B4-BE49-F238E27FC236}">
                <a16:creationId xmlns:a16="http://schemas.microsoft.com/office/drawing/2014/main" id="{F7844127-25CD-4BC9-B31E-BBF9EF1BB757}"/>
              </a:ext>
            </a:extLst>
          </p:cNvPr>
          <p:cNvSpPr>
            <a:spLocks noGrp="1"/>
          </p:cNvSpPr>
          <p:nvPr>
            <p:ph type="body" idx="1"/>
          </p:nvPr>
        </p:nvSpPr>
        <p:spPr>
          <a:xfrm>
            <a:off x="477980" y="4872922"/>
            <a:ext cx="4023359" cy="1208141"/>
          </a:xfrm>
        </p:spPr>
        <p:txBody>
          <a:bodyPr vert="horz" lIns="91440" tIns="45720" rIns="91440" bIns="45720" rtlCol="0">
            <a:normAutofit/>
          </a:bodyPr>
          <a:lstStyle/>
          <a:p>
            <a:r>
              <a:rPr lang="en-US" sz="2000" dirty="0">
                <a:solidFill>
                  <a:schemeClr val="tx1"/>
                </a:solidFill>
              </a:rPr>
              <a:t>Including for Physical Therapy</a:t>
            </a:r>
          </a:p>
          <a:p>
            <a:r>
              <a:rPr lang="en-US" sz="2000" dirty="0">
                <a:solidFill>
                  <a:schemeClr val="tx1"/>
                </a:solidFill>
              </a:rPr>
              <a:t>*Request when you book your appointment*</a:t>
            </a:r>
          </a:p>
          <a:p>
            <a:endParaRPr lang="en-US" sz="2000" dirty="0">
              <a:solidFill>
                <a:schemeClr val="tx1"/>
              </a:solidFill>
            </a:endParaRPr>
          </a:p>
        </p:txBody>
      </p:sp>
      <p:sp>
        <p:nvSpPr>
          <p:cNvPr id="26" name="Rectangle 2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EC601E1-6501-43A5-9B34-9E7E32DD5718}"/>
              </a:ext>
            </a:extLst>
          </p:cNvPr>
          <p:cNvSpPr txBox="1"/>
          <p:nvPr/>
        </p:nvSpPr>
        <p:spPr>
          <a:xfrm>
            <a:off x="477980" y="1066756"/>
            <a:ext cx="4036882" cy="1569660"/>
          </a:xfrm>
          <a:prstGeom prst="rect">
            <a:avLst/>
          </a:prstGeom>
          <a:noFill/>
        </p:spPr>
        <p:txBody>
          <a:bodyPr wrap="square" rtlCol="0">
            <a:spAutoFit/>
          </a:bodyPr>
          <a:lstStyle/>
          <a:p>
            <a:pPr>
              <a:spcAft>
                <a:spcPts val="600"/>
              </a:spcAft>
            </a:pPr>
            <a:r>
              <a:rPr lang="en-US" sz="2400" b="1" i="1" dirty="0"/>
              <a:t>Save time and enjoy a visit with your doctor from the comfort and security of your home.</a:t>
            </a:r>
          </a:p>
        </p:txBody>
      </p:sp>
    </p:spTree>
    <p:extLst>
      <p:ext uri="{BB962C8B-B14F-4D97-AF65-F5344CB8AC3E}">
        <p14:creationId xmlns:p14="http://schemas.microsoft.com/office/powerpoint/2010/main" val="375134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FCF17-E75C-4FD7-843E-6BCCBDD71D49}"/>
              </a:ext>
            </a:extLst>
          </p:cNvPr>
          <p:cNvSpPr>
            <a:spLocks noGrp="1"/>
          </p:cNvSpPr>
          <p:nvPr>
            <p:ph type="title"/>
          </p:nvPr>
        </p:nvSpPr>
        <p:spPr>
          <a:xfrm>
            <a:off x="422049" y="-1639781"/>
            <a:ext cx="10515600" cy="2852737"/>
          </a:xfrm>
        </p:spPr>
        <p:txBody>
          <a:bodyPr/>
          <a:lstStyle/>
          <a:p>
            <a:r>
              <a:rPr lang="en-US" dirty="0"/>
              <a:t>Locations</a:t>
            </a:r>
          </a:p>
        </p:txBody>
      </p:sp>
      <p:sp>
        <p:nvSpPr>
          <p:cNvPr id="3" name="Text Placeholder 2">
            <a:extLst>
              <a:ext uri="{FF2B5EF4-FFF2-40B4-BE49-F238E27FC236}">
                <a16:creationId xmlns:a16="http://schemas.microsoft.com/office/drawing/2014/main" id="{0B21719A-A0E1-4CE6-8382-0D2EA66619FB}"/>
              </a:ext>
            </a:extLst>
          </p:cNvPr>
          <p:cNvSpPr>
            <a:spLocks noGrp="1"/>
          </p:cNvSpPr>
          <p:nvPr>
            <p:ph type="body" idx="1"/>
          </p:nvPr>
        </p:nvSpPr>
        <p:spPr>
          <a:xfrm>
            <a:off x="422049" y="1128499"/>
            <a:ext cx="10515600" cy="1500187"/>
          </a:xfrm>
        </p:spPr>
        <p:txBody>
          <a:bodyPr/>
          <a:lstStyle/>
          <a:p>
            <a:r>
              <a:rPr lang="en-US" dirty="0"/>
              <a:t>We have 8 clinic locations to serve you. Visit </a:t>
            </a:r>
            <a:r>
              <a:rPr lang="en-US" dirty="0">
                <a:hlinkClick r:id="rId2"/>
              </a:rPr>
              <a:t>http://orthosouth.org</a:t>
            </a:r>
            <a:r>
              <a:rPr lang="en-US" dirty="0"/>
              <a:t> or call us at 901.641.3000 to select the location and physician most convenient to you. </a:t>
            </a:r>
          </a:p>
        </p:txBody>
      </p:sp>
      <p:sp>
        <p:nvSpPr>
          <p:cNvPr id="4" name="Rectangle 3">
            <a:extLst>
              <a:ext uri="{FF2B5EF4-FFF2-40B4-BE49-F238E27FC236}">
                <a16:creationId xmlns:a16="http://schemas.microsoft.com/office/drawing/2014/main" id="{11EA348C-692A-44BA-8E61-1FC83F08FD21}"/>
              </a:ext>
            </a:extLst>
          </p:cNvPr>
          <p:cNvSpPr/>
          <p:nvPr/>
        </p:nvSpPr>
        <p:spPr>
          <a:xfrm>
            <a:off x="551543" y="2224495"/>
            <a:ext cx="6096000" cy="1569660"/>
          </a:xfrm>
          <a:prstGeom prst="rect">
            <a:avLst/>
          </a:prstGeom>
        </p:spPr>
        <p:txBody>
          <a:bodyPr>
            <a:spAutoFit/>
          </a:bodyPr>
          <a:lstStyle/>
          <a:p>
            <a:r>
              <a:rPr lang="en-US" sz="1200" b="1" dirty="0">
                <a:solidFill>
                  <a:srgbClr val="454545"/>
                </a:solidFill>
                <a:latin typeface="brandon-grotesque"/>
              </a:rPr>
              <a:t>6286 Briarcrest Ave.</a:t>
            </a:r>
            <a:endParaRPr lang="en-US" sz="1200" dirty="0">
              <a:solidFill>
                <a:srgbClr val="454545"/>
              </a:solidFill>
              <a:latin typeface="brandon-grotesque"/>
            </a:endParaRPr>
          </a:p>
          <a:p>
            <a:r>
              <a:rPr lang="en-US" sz="1200" b="1" dirty="0">
                <a:solidFill>
                  <a:srgbClr val="454545"/>
                </a:solidFill>
                <a:latin typeface="brandon-grotesque"/>
              </a:rPr>
              <a:t>Memphis, TN 38120</a:t>
            </a:r>
            <a:endParaRPr lang="en-US" sz="1200" dirty="0">
              <a:solidFill>
                <a:srgbClr val="454545"/>
              </a:solidFill>
              <a:latin typeface="brandon-grotesque"/>
            </a:endParaRPr>
          </a:p>
          <a:p>
            <a:r>
              <a:rPr lang="en-US" sz="1200" dirty="0">
                <a:solidFill>
                  <a:srgbClr val="454545"/>
                </a:solidFill>
                <a:latin typeface="brandon-grotesque"/>
              </a:rPr>
              <a:t>P: (901) 641-3000</a:t>
            </a:r>
          </a:p>
          <a:p>
            <a:r>
              <a:rPr lang="en-US" sz="1200" dirty="0">
                <a:solidFill>
                  <a:srgbClr val="454545"/>
                </a:solidFill>
                <a:latin typeface="brandon-grotesque"/>
              </a:rPr>
              <a:t>F: (901) 259-1698</a:t>
            </a:r>
            <a:br>
              <a:rPr lang="en-US" sz="1200" dirty="0">
                <a:solidFill>
                  <a:srgbClr val="454545"/>
                </a:solidFill>
                <a:latin typeface="brandon-grotesque"/>
              </a:rPr>
            </a:br>
            <a:endParaRPr lang="en-US" sz="1200" dirty="0">
              <a:solidFill>
                <a:srgbClr val="454545"/>
              </a:solidFill>
              <a:latin typeface="brandon-grotesque"/>
            </a:endParaRPr>
          </a:p>
          <a:p>
            <a:r>
              <a:rPr lang="en-US" sz="1200" dirty="0">
                <a:solidFill>
                  <a:srgbClr val="454545"/>
                </a:solidFill>
                <a:latin typeface="brandon-grotesque"/>
              </a:rPr>
              <a:t>M-TH: 8 AM – 8 PM ; F: 8 AM – 5 PM</a:t>
            </a:r>
          </a:p>
          <a:p>
            <a:r>
              <a:rPr lang="en-US" sz="1200" b="1" i="1" dirty="0">
                <a:solidFill>
                  <a:srgbClr val="454545"/>
                </a:solidFill>
                <a:latin typeface="brandon-grotesque"/>
              </a:rPr>
              <a:t>Physical Therapy Clinic Hours</a:t>
            </a:r>
            <a:endParaRPr lang="en-US" sz="1200" dirty="0">
              <a:solidFill>
                <a:srgbClr val="454545"/>
              </a:solidFill>
              <a:latin typeface="brandon-grotesque"/>
            </a:endParaRPr>
          </a:p>
          <a:p>
            <a:r>
              <a:rPr lang="en-US" sz="1200" i="1" dirty="0">
                <a:solidFill>
                  <a:srgbClr val="454545"/>
                </a:solidFill>
                <a:latin typeface="brandon-grotesque"/>
              </a:rPr>
              <a:t>M-F: 8 AM – 5 PM</a:t>
            </a:r>
            <a:endParaRPr lang="en-US" sz="1200" b="0" i="0" dirty="0">
              <a:solidFill>
                <a:srgbClr val="454545"/>
              </a:solidFill>
              <a:effectLst/>
              <a:latin typeface="brandon-grotesque"/>
            </a:endParaRPr>
          </a:p>
        </p:txBody>
      </p:sp>
      <p:sp>
        <p:nvSpPr>
          <p:cNvPr id="5" name="Rectangle 4">
            <a:extLst>
              <a:ext uri="{FF2B5EF4-FFF2-40B4-BE49-F238E27FC236}">
                <a16:creationId xmlns:a16="http://schemas.microsoft.com/office/drawing/2014/main" id="{060C6074-C785-47D1-8556-8ED8A80BAA37}"/>
              </a:ext>
            </a:extLst>
          </p:cNvPr>
          <p:cNvSpPr/>
          <p:nvPr/>
        </p:nvSpPr>
        <p:spPr>
          <a:xfrm>
            <a:off x="9341075" y="2224495"/>
            <a:ext cx="6096000" cy="1754326"/>
          </a:xfrm>
          <a:prstGeom prst="rect">
            <a:avLst/>
          </a:prstGeom>
        </p:spPr>
        <p:txBody>
          <a:bodyPr>
            <a:spAutoFit/>
          </a:bodyPr>
          <a:lstStyle/>
          <a:p>
            <a:r>
              <a:rPr lang="en-US" sz="1200" b="1" dirty="0"/>
              <a:t>8040 Wolf River Blvd., Suite 100</a:t>
            </a:r>
            <a:endParaRPr lang="en-US" sz="1200" dirty="0"/>
          </a:p>
          <a:p>
            <a:r>
              <a:rPr lang="en-US" sz="1200" b="1" dirty="0"/>
              <a:t>Germantown, TN 38138</a:t>
            </a:r>
            <a:endParaRPr lang="en-US" sz="1200" dirty="0"/>
          </a:p>
          <a:p>
            <a:r>
              <a:rPr lang="en-US" sz="1200" dirty="0"/>
              <a:t>P: (901) 641-3000</a:t>
            </a:r>
          </a:p>
          <a:p>
            <a:r>
              <a:rPr lang="en-US" sz="1200" dirty="0"/>
              <a:t>F: (901) 373-0804</a:t>
            </a:r>
            <a:br>
              <a:rPr lang="en-US" sz="1200" dirty="0"/>
            </a:br>
            <a:endParaRPr lang="en-US" sz="1200" dirty="0"/>
          </a:p>
          <a:p>
            <a:r>
              <a:rPr lang="en-US" sz="1200" dirty="0"/>
              <a:t>M-F: 9 AM – 5 PM </a:t>
            </a:r>
          </a:p>
          <a:p>
            <a:r>
              <a:rPr lang="en-US" sz="1200" b="1" i="1" dirty="0"/>
              <a:t>Physical Therapy Clinic Hours</a:t>
            </a:r>
            <a:endParaRPr lang="en-US" sz="1200" dirty="0"/>
          </a:p>
          <a:p>
            <a:r>
              <a:rPr lang="en-US" sz="1200" i="1" dirty="0"/>
              <a:t>M-F: 8 AM – 5 PM</a:t>
            </a:r>
            <a:endParaRPr lang="en-US" sz="1200" dirty="0"/>
          </a:p>
          <a:p>
            <a:endParaRPr lang="en-US" sz="1200" b="0" i="0" dirty="0">
              <a:solidFill>
                <a:srgbClr val="454545"/>
              </a:solidFill>
              <a:effectLst/>
              <a:latin typeface="brandon-grotesque"/>
            </a:endParaRPr>
          </a:p>
        </p:txBody>
      </p:sp>
      <p:sp>
        <p:nvSpPr>
          <p:cNvPr id="6" name="Rectangle 5">
            <a:extLst>
              <a:ext uri="{FF2B5EF4-FFF2-40B4-BE49-F238E27FC236}">
                <a16:creationId xmlns:a16="http://schemas.microsoft.com/office/drawing/2014/main" id="{6DCDDB5E-B0F8-48BE-955C-B856915F8E08}"/>
              </a:ext>
            </a:extLst>
          </p:cNvPr>
          <p:cNvSpPr/>
          <p:nvPr/>
        </p:nvSpPr>
        <p:spPr>
          <a:xfrm>
            <a:off x="551543" y="4229315"/>
            <a:ext cx="6096000" cy="1569660"/>
          </a:xfrm>
          <a:prstGeom prst="rect">
            <a:avLst/>
          </a:prstGeom>
        </p:spPr>
        <p:txBody>
          <a:bodyPr>
            <a:spAutoFit/>
          </a:bodyPr>
          <a:lstStyle/>
          <a:p>
            <a:r>
              <a:rPr lang="en-US" sz="1200" b="1" dirty="0">
                <a:solidFill>
                  <a:srgbClr val="454545"/>
                </a:solidFill>
                <a:latin typeface="brandon-grotesque"/>
              </a:rPr>
              <a:t>3045 Kate Bond Rd.</a:t>
            </a:r>
            <a:endParaRPr lang="en-US" sz="1200" dirty="0">
              <a:solidFill>
                <a:srgbClr val="454545"/>
              </a:solidFill>
              <a:latin typeface="brandon-grotesque"/>
            </a:endParaRPr>
          </a:p>
          <a:p>
            <a:r>
              <a:rPr lang="en-US" sz="1200" b="1" dirty="0">
                <a:solidFill>
                  <a:srgbClr val="454545"/>
                </a:solidFill>
                <a:latin typeface="brandon-grotesque"/>
              </a:rPr>
              <a:t>Bartlett, TN 38133</a:t>
            </a:r>
            <a:endParaRPr lang="en-US" sz="1200" dirty="0">
              <a:solidFill>
                <a:srgbClr val="454545"/>
              </a:solidFill>
              <a:latin typeface="brandon-grotesque"/>
            </a:endParaRPr>
          </a:p>
          <a:p>
            <a:r>
              <a:rPr lang="en-US" sz="1200" dirty="0">
                <a:solidFill>
                  <a:srgbClr val="454545"/>
                </a:solidFill>
                <a:latin typeface="brandon-grotesque"/>
              </a:rPr>
              <a:t>P: (901) 641-3000</a:t>
            </a:r>
          </a:p>
          <a:p>
            <a:r>
              <a:rPr lang="en-US" sz="1200" dirty="0">
                <a:solidFill>
                  <a:srgbClr val="454545"/>
                </a:solidFill>
                <a:latin typeface="brandon-grotesque"/>
              </a:rPr>
              <a:t>F: (901) 373-0804</a:t>
            </a:r>
          </a:p>
          <a:p>
            <a:endParaRPr lang="en-US" sz="1200" dirty="0">
              <a:solidFill>
                <a:srgbClr val="454545"/>
              </a:solidFill>
              <a:latin typeface="brandon-grotesque"/>
            </a:endParaRPr>
          </a:p>
          <a:p>
            <a:r>
              <a:rPr lang="en-US" sz="1200" dirty="0">
                <a:solidFill>
                  <a:srgbClr val="454545"/>
                </a:solidFill>
                <a:latin typeface="brandon-grotesque"/>
              </a:rPr>
              <a:t>M-F: 8 AM – 4:30 PM</a:t>
            </a:r>
          </a:p>
          <a:p>
            <a:r>
              <a:rPr lang="en-US" sz="1200" b="1" i="1" dirty="0">
                <a:solidFill>
                  <a:srgbClr val="454545"/>
                </a:solidFill>
                <a:latin typeface="brandon-grotesque"/>
              </a:rPr>
              <a:t>Physical Therapy Clinic Hours</a:t>
            </a:r>
            <a:endParaRPr lang="en-US" sz="1200" dirty="0">
              <a:solidFill>
                <a:srgbClr val="454545"/>
              </a:solidFill>
              <a:latin typeface="brandon-grotesque"/>
            </a:endParaRPr>
          </a:p>
          <a:p>
            <a:r>
              <a:rPr lang="en-US" sz="1200" i="1" dirty="0">
                <a:solidFill>
                  <a:srgbClr val="454545"/>
                </a:solidFill>
                <a:latin typeface="brandon-grotesque"/>
              </a:rPr>
              <a:t>M-F: 8 AM – 6 PM</a:t>
            </a:r>
            <a:endParaRPr lang="en-US" sz="1200" b="0" i="0" dirty="0">
              <a:solidFill>
                <a:srgbClr val="454545"/>
              </a:solidFill>
              <a:effectLst/>
              <a:latin typeface="brandon-grotesque"/>
            </a:endParaRPr>
          </a:p>
        </p:txBody>
      </p:sp>
      <p:sp>
        <p:nvSpPr>
          <p:cNvPr id="7" name="Rectangle 6">
            <a:extLst>
              <a:ext uri="{FF2B5EF4-FFF2-40B4-BE49-F238E27FC236}">
                <a16:creationId xmlns:a16="http://schemas.microsoft.com/office/drawing/2014/main" id="{58D03C0F-07DC-4F4C-ACEE-D51FF2BCB2FE}"/>
              </a:ext>
            </a:extLst>
          </p:cNvPr>
          <p:cNvSpPr/>
          <p:nvPr/>
        </p:nvSpPr>
        <p:spPr>
          <a:xfrm>
            <a:off x="6559325" y="4216805"/>
            <a:ext cx="6096000" cy="1569660"/>
          </a:xfrm>
          <a:prstGeom prst="rect">
            <a:avLst/>
          </a:prstGeom>
        </p:spPr>
        <p:txBody>
          <a:bodyPr>
            <a:spAutoFit/>
          </a:bodyPr>
          <a:lstStyle/>
          <a:p>
            <a:r>
              <a:rPr lang="en-US" sz="1200" b="1" dirty="0">
                <a:solidFill>
                  <a:srgbClr val="454545"/>
                </a:solidFill>
                <a:latin typeface="brandon-grotesque"/>
              </a:rPr>
              <a:t>1995 US Hwy. 51 S.</a:t>
            </a:r>
            <a:endParaRPr lang="en-US" sz="1200" dirty="0">
              <a:solidFill>
                <a:srgbClr val="454545"/>
              </a:solidFill>
              <a:latin typeface="brandon-grotesque"/>
            </a:endParaRPr>
          </a:p>
          <a:p>
            <a:r>
              <a:rPr lang="en-US" sz="1200" b="1" dirty="0">
                <a:solidFill>
                  <a:srgbClr val="454545"/>
                </a:solidFill>
                <a:latin typeface="brandon-grotesque"/>
              </a:rPr>
              <a:t>North Physicians Office Building</a:t>
            </a:r>
            <a:endParaRPr lang="en-US" sz="1200" dirty="0">
              <a:solidFill>
                <a:srgbClr val="454545"/>
              </a:solidFill>
              <a:latin typeface="brandon-grotesque"/>
            </a:endParaRPr>
          </a:p>
          <a:p>
            <a:r>
              <a:rPr lang="en-US" sz="1200" b="1" dirty="0">
                <a:solidFill>
                  <a:srgbClr val="454545"/>
                </a:solidFill>
                <a:latin typeface="brandon-grotesque"/>
              </a:rPr>
              <a:t>1st Floor, Suite 208</a:t>
            </a:r>
            <a:endParaRPr lang="en-US" sz="1200" dirty="0">
              <a:solidFill>
                <a:srgbClr val="454545"/>
              </a:solidFill>
              <a:latin typeface="brandon-grotesque"/>
            </a:endParaRPr>
          </a:p>
          <a:p>
            <a:r>
              <a:rPr lang="en-US" sz="1200" b="1" dirty="0">
                <a:solidFill>
                  <a:srgbClr val="454545"/>
                </a:solidFill>
                <a:latin typeface="brandon-grotesque"/>
              </a:rPr>
              <a:t>Covington, TN 38019</a:t>
            </a:r>
            <a:endParaRPr lang="en-US" sz="1200" dirty="0">
              <a:solidFill>
                <a:srgbClr val="454545"/>
              </a:solidFill>
              <a:latin typeface="brandon-grotesque"/>
            </a:endParaRPr>
          </a:p>
          <a:p>
            <a:r>
              <a:rPr lang="en-US" sz="1200" dirty="0">
                <a:solidFill>
                  <a:srgbClr val="454545"/>
                </a:solidFill>
                <a:latin typeface="brandon-grotesque"/>
              </a:rPr>
              <a:t>P: (901) 641-3000</a:t>
            </a:r>
          </a:p>
          <a:p>
            <a:r>
              <a:rPr lang="en-US" sz="1200" dirty="0">
                <a:solidFill>
                  <a:srgbClr val="454545"/>
                </a:solidFill>
                <a:latin typeface="brandon-grotesque"/>
              </a:rPr>
              <a:t>F: (901) 259-1698 </a:t>
            </a:r>
          </a:p>
          <a:p>
            <a:endParaRPr lang="en-US" sz="1200" dirty="0">
              <a:solidFill>
                <a:srgbClr val="454545"/>
              </a:solidFill>
              <a:latin typeface="brandon-grotesque"/>
            </a:endParaRPr>
          </a:p>
          <a:p>
            <a:r>
              <a:rPr lang="en-US" sz="1200" dirty="0">
                <a:solidFill>
                  <a:srgbClr val="454545"/>
                </a:solidFill>
                <a:latin typeface="brandon-grotesque"/>
              </a:rPr>
              <a:t>TH: 8 AM – 12 PM</a:t>
            </a:r>
            <a:endParaRPr lang="en-US" sz="1200" b="0" i="0" dirty="0">
              <a:solidFill>
                <a:srgbClr val="454545"/>
              </a:solidFill>
              <a:effectLst/>
              <a:latin typeface="brandon-grotesque"/>
            </a:endParaRPr>
          </a:p>
        </p:txBody>
      </p:sp>
      <p:sp>
        <p:nvSpPr>
          <p:cNvPr id="8" name="Rectangle 7">
            <a:extLst>
              <a:ext uri="{FF2B5EF4-FFF2-40B4-BE49-F238E27FC236}">
                <a16:creationId xmlns:a16="http://schemas.microsoft.com/office/drawing/2014/main" id="{28E51307-CA79-4A61-9946-4E4E034D6D91}"/>
              </a:ext>
            </a:extLst>
          </p:cNvPr>
          <p:cNvSpPr/>
          <p:nvPr/>
        </p:nvSpPr>
        <p:spPr>
          <a:xfrm>
            <a:off x="9341075" y="4228825"/>
            <a:ext cx="6096000" cy="830997"/>
          </a:xfrm>
          <a:prstGeom prst="rect">
            <a:avLst/>
          </a:prstGeom>
        </p:spPr>
        <p:txBody>
          <a:bodyPr>
            <a:spAutoFit/>
          </a:bodyPr>
          <a:lstStyle/>
          <a:p>
            <a:r>
              <a:rPr lang="en-US" sz="1200" b="1" dirty="0">
                <a:solidFill>
                  <a:srgbClr val="454545"/>
                </a:solidFill>
                <a:latin typeface="brandon-grotesque"/>
              </a:rPr>
              <a:t>310 Judge Smith Drive</a:t>
            </a:r>
            <a:endParaRPr lang="en-US" sz="1200" dirty="0">
              <a:solidFill>
                <a:srgbClr val="454545"/>
              </a:solidFill>
              <a:latin typeface="brandon-grotesque"/>
            </a:endParaRPr>
          </a:p>
          <a:p>
            <a:r>
              <a:rPr lang="en-US" sz="1200" b="1" dirty="0">
                <a:solidFill>
                  <a:srgbClr val="454545"/>
                </a:solidFill>
                <a:latin typeface="brandon-grotesque"/>
              </a:rPr>
              <a:t>Marion, AR 72364</a:t>
            </a:r>
            <a:endParaRPr lang="en-US" sz="1200" dirty="0">
              <a:solidFill>
                <a:srgbClr val="454545"/>
              </a:solidFill>
              <a:latin typeface="brandon-grotesque"/>
            </a:endParaRPr>
          </a:p>
          <a:p>
            <a:r>
              <a:rPr lang="en-US" sz="1200" dirty="0">
                <a:solidFill>
                  <a:srgbClr val="454545"/>
                </a:solidFill>
                <a:latin typeface="brandon-grotesque"/>
              </a:rPr>
              <a:t>P: (901) 641-3000</a:t>
            </a:r>
          </a:p>
          <a:p>
            <a:r>
              <a:rPr lang="en-US" sz="1200" dirty="0">
                <a:solidFill>
                  <a:srgbClr val="454545"/>
                </a:solidFill>
                <a:latin typeface="brandon-grotesque"/>
              </a:rPr>
              <a:t>F: (901) 259-1698</a:t>
            </a:r>
            <a:endParaRPr lang="en-US" sz="1200" b="0" i="0" dirty="0">
              <a:solidFill>
                <a:srgbClr val="454545"/>
              </a:solidFill>
              <a:effectLst/>
              <a:latin typeface="brandon-grotesque"/>
            </a:endParaRPr>
          </a:p>
        </p:txBody>
      </p:sp>
      <p:sp>
        <p:nvSpPr>
          <p:cNvPr id="9" name="Rectangle 8">
            <a:extLst>
              <a:ext uri="{FF2B5EF4-FFF2-40B4-BE49-F238E27FC236}">
                <a16:creationId xmlns:a16="http://schemas.microsoft.com/office/drawing/2014/main" id="{E3C7CA97-1E30-4DEF-A483-EBF74FDBC463}"/>
              </a:ext>
            </a:extLst>
          </p:cNvPr>
          <p:cNvSpPr/>
          <p:nvPr/>
        </p:nvSpPr>
        <p:spPr>
          <a:xfrm>
            <a:off x="3617116" y="4229070"/>
            <a:ext cx="6096000" cy="1569660"/>
          </a:xfrm>
          <a:prstGeom prst="rect">
            <a:avLst/>
          </a:prstGeom>
        </p:spPr>
        <p:txBody>
          <a:bodyPr>
            <a:spAutoFit/>
          </a:bodyPr>
          <a:lstStyle/>
          <a:p>
            <a:r>
              <a:rPr lang="en-US" sz="1200" b="1" dirty="0">
                <a:solidFill>
                  <a:srgbClr val="454545"/>
                </a:solidFill>
                <a:latin typeface="brandon-grotesque"/>
              </a:rPr>
              <a:t>7580 Clarington Cove</a:t>
            </a:r>
            <a:endParaRPr lang="en-US" sz="1200" dirty="0">
              <a:solidFill>
                <a:srgbClr val="454545"/>
              </a:solidFill>
              <a:latin typeface="brandon-grotesque"/>
            </a:endParaRPr>
          </a:p>
          <a:p>
            <a:r>
              <a:rPr lang="en-US" sz="1200" b="1" dirty="0">
                <a:solidFill>
                  <a:srgbClr val="454545"/>
                </a:solidFill>
                <a:latin typeface="brandon-grotesque"/>
              </a:rPr>
              <a:t>Southaven, MS 38671</a:t>
            </a:r>
            <a:endParaRPr lang="en-US" sz="1200" dirty="0">
              <a:solidFill>
                <a:srgbClr val="454545"/>
              </a:solidFill>
              <a:latin typeface="brandon-grotesque"/>
            </a:endParaRPr>
          </a:p>
          <a:p>
            <a:r>
              <a:rPr lang="en-US" sz="1200" dirty="0">
                <a:solidFill>
                  <a:srgbClr val="454545"/>
                </a:solidFill>
                <a:latin typeface="brandon-grotesque"/>
              </a:rPr>
              <a:t>P: (901) 641-3000</a:t>
            </a:r>
          </a:p>
          <a:p>
            <a:r>
              <a:rPr lang="en-US" sz="1200" dirty="0">
                <a:solidFill>
                  <a:srgbClr val="454545"/>
                </a:solidFill>
                <a:latin typeface="brandon-grotesque"/>
              </a:rPr>
              <a:t>F: (901) 259-1698</a:t>
            </a:r>
          </a:p>
          <a:p>
            <a:endParaRPr lang="en-US" sz="1200" dirty="0">
              <a:solidFill>
                <a:srgbClr val="454545"/>
              </a:solidFill>
              <a:latin typeface="brandon-grotesque"/>
            </a:endParaRPr>
          </a:p>
          <a:p>
            <a:r>
              <a:rPr lang="en-US" sz="1200" dirty="0">
                <a:solidFill>
                  <a:srgbClr val="454545"/>
                </a:solidFill>
                <a:latin typeface="brandon-grotesque"/>
              </a:rPr>
              <a:t>M-F: 8 AM – 5 PM</a:t>
            </a:r>
          </a:p>
          <a:p>
            <a:r>
              <a:rPr lang="en-US" sz="1200" b="1" i="1" dirty="0">
                <a:solidFill>
                  <a:srgbClr val="454545"/>
                </a:solidFill>
                <a:latin typeface="brandon-grotesque"/>
              </a:rPr>
              <a:t>Physical Therapy Clinic Hours</a:t>
            </a:r>
            <a:endParaRPr lang="en-US" sz="1200" dirty="0">
              <a:solidFill>
                <a:srgbClr val="454545"/>
              </a:solidFill>
              <a:latin typeface="brandon-grotesque"/>
            </a:endParaRPr>
          </a:p>
          <a:p>
            <a:r>
              <a:rPr lang="en-US" sz="1200" i="1" dirty="0">
                <a:solidFill>
                  <a:srgbClr val="454545"/>
                </a:solidFill>
                <a:latin typeface="brandon-grotesque"/>
              </a:rPr>
              <a:t>M-F: 8 AM – 5 PM</a:t>
            </a:r>
            <a:endParaRPr lang="en-US" sz="1200" b="0" i="0" dirty="0">
              <a:solidFill>
                <a:srgbClr val="454545"/>
              </a:solidFill>
              <a:effectLst/>
              <a:latin typeface="brandon-grotesque"/>
            </a:endParaRPr>
          </a:p>
        </p:txBody>
      </p:sp>
      <p:sp>
        <p:nvSpPr>
          <p:cNvPr id="10" name="Rectangle 9">
            <a:extLst>
              <a:ext uri="{FF2B5EF4-FFF2-40B4-BE49-F238E27FC236}">
                <a16:creationId xmlns:a16="http://schemas.microsoft.com/office/drawing/2014/main" id="{28BDCEF3-4B78-404A-BED0-85AF747AC527}"/>
              </a:ext>
            </a:extLst>
          </p:cNvPr>
          <p:cNvSpPr/>
          <p:nvPr/>
        </p:nvSpPr>
        <p:spPr>
          <a:xfrm>
            <a:off x="3617116" y="2229853"/>
            <a:ext cx="6096000" cy="1569660"/>
          </a:xfrm>
          <a:prstGeom prst="rect">
            <a:avLst/>
          </a:prstGeom>
        </p:spPr>
        <p:txBody>
          <a:bodyPr>
            <a:spAutoFit/>
          </a:bodyPr>
          <a:lstStyle/>
          <a:p>
            <a:r>
              <a:rPr lang="en-US" sz="1200" b="1" dirty="0">
                <a:solidFill>
                  <a:srgbClr val="454545"/>
                </a:solidFill>
                <a:latin typeface="brandon-grotesque"/>
              </a:rPr>
              <a:t>4515 Poplar Ave., Suite 206</a:t>
            </a:r>
            <a:endParaRPr lang="en-US" sz="1200" dirty="0">
              <a:solidFill>
                <a:srgbClr val="454545"/>
              </a:solidFill>
              <a:latin typeface="brandon-grotesque"/>
            </a:endParaRPr>
          </a:p>
          <a:p>
            <a:r>
              <a:rPr lang="en-US" sz="1200" b="1" dirty="0">
                <a:solidFill>
                  <a:srgbClr val="454545"/>
                </a:solidFill>
                <a:latin typeface="brandon-grotesque"/>
              </a:rPr>
              <a:t>Memphis, TN 38117</a:t>
            </a:r>
            <a:endParaRPr lang="en-US" sz="1200" dirty="0">
              <a:solidFill>
                <a:srgbClr val="454545"/>
              </a:solidFill>
              <a:latin typeface="brandon-grotesque"/>
            </a:endParaRPr>
          </a:p>
          <a:p>
            <a:r>
              <a:rPr lang="en-US" sz="1200" dirty="0">
                <a:solidFill>
                  <a:srgbClr val="454545"/>
                </a:solidFill>
                <a:latin typeface="brandon-grotesque"/>
              </a:rPr>
              <a:t>P: (901) 641-3000</a:t>
            </a:r>
          </a:p>
          <a:p>
            <a:r>
              <a:rPr lang="en-US" sz="1200" dirty="0">
                <a:solidFill>
                  <a:srgbClr val="454545"/>
                </a:solidFill>
                <a:latin typeface="brandon-grotesque"/>
              </a:rPr>
              <a:t>F: (901) 373-0804</a:t>
            </a:r>
          </a:p>
          <a:p>
            <a:endParaRPr lang="en-US" sz="1200" dirty="0">
              <a:solidFill>
                <a:srgbClr val="454545"/>
              </a:solidFill>
              <a:latin typeface="brandon-grotesque"/>
            </a:endParaRPr>
          </a:p>
          <a:p>
            <a:r>
              <a:rPr lang="en-US" sz="1200" dirty="0">
                <a:solidFill>
                  <a:srgbClr val="454545"/>
                </a:solidFill>
                <a:latin typeface="brandon-grotesque"/>
              </a:rPr>
              <a:t>M-F: 9 AM – 5 PM</a:t>
            </a:r>
          </a:p>
          <a:p>
            <a:r>
              <a:rPr lang="en-US" sz="1200" b="1" i="1" dirty="0">
                <a:solidFill>
                  <a:srgbClr val="454545"/>
                </a:solidFill>
                <a:latin typeface="brandon-grotesque"/>
              </a:rPr>
              <a:t>Physical Therapy Clinic Hours</a:t>
            </a:r>
            <a:endParaRPr lang="en-US" sz="1200" dirty="0">
              <a:solidFill>
                <a:srgbClr val="454545"/>
              </a:solidFill>
              <a:latin typeface="brandon-grotesque"/>
            </a:endParaRPr>
          </a:p>
          <a:p>
            <a:r>
              <a:rPr lang="en-US" sz="1200" i="1" dirty="0">
                <a:solidFill>
                  <a:srgbClr val="454545"/>
                </a:solidFill>
                <a:latin typeface="brandon-grotesque"/>
              </a:rPr>
              <a:t>M-F: 8 AM – 5 PM</a:t>
            </a:r>
            <a:endParaRPr lang="en-US" sz="1200" dirty="0"/>
          </a:p>
        </p:txBody>
      </p:sp>
      <p:sp>
        <p:nvSpPr>
          <p:cNvPr id="11" name="Rectangle 10">
            <a:extLst>
              <a:ext uri="{FF2B5EF4-FFF2-40B4-BE49-F238E27FC236}">
                <a16:creationId xmlns:a16="http://schemas.microsoft.com/office/drawing/2014/main" id="{7662E51E-08D8-44C7-8079-2458C9AC166D}"/>
              </a:ext>
            </a:extLst>
          </p:cNvPr>
          <p:cNvSpPr/>
          <p:nvPr/>
        </p:nvSpPr>
        <p:spPr>
          <a:xfrm>
            <a:off x="6559325" y="2217588"/>
            <a:ext cx="6096000" cy="1569660"/>
          </a:xfrm>
          <a:prstGeom prst="rect">
            <a:avLst/>
          </a:prstGeom>
        </p:spPr>
        <p:txBody>
          <a:bodyPr>
            <a:spAutoFit/>
          </a:bodyPr>
          <a:lstStyle/>
          <a:p>
            <a:r>
              <a:rPr lang="en-US" sz="1200" b="1" dirty="0"/>
              <a:t>1244 Primacy Parkway</a:t>
            </a:r>
            <a:endParaRPr lang="en-US" sz="1200" dirty="0"/>
          </a:p>
          <a:p>
            <a:r>
              <a:rPr lang="en-US" sz="1200" b="1" dirty="0"/>
              <a:t>Memphis, TN 38119</a:t>
            </a:r>
            <a:endParaRPr lang="en-US" sz="1200" dirty="0"/>
          </a:p>
          <a:p>
            <a:r>
              <a:rPr lang="en-US" sz="1200" dirty="0"/>
              <a:t>P: (901) 641-3000</a:t>
            </a:r>
          </a:p>
          <a:p>
            <a:r>
              <a:rPr lang="en-US" sz="1200" dirty="0"/>
              <a:t>F: (901) 767-8666 </a:t>
            </a:r>
          </a:p>
          <a:p>
            <a:endParaRPr lang="en-US" sz="1200" dirty="0"/>
          </a:p>
          <a:p>
            <a:r>
              <a:rPr lang="en-US" sz="1200" dirty="0"/>
              <a:t>M-F: 8 AM – 4:30 PM</a:t>
            </a:r>
          </a:p>
          <a:p>
            <a:r>
              <a:rPr lang="en-US" sz="1200" b="1" i="1" dirty="0"/>
              <a:t>Physical Therapy Clinic Hours</a:t>
            </a:r>
            <a:endParaRPr lang="en-US" sz="1200" dirty="0"/>
          </a:p>
          <a:p>
            <a:r>
              <a:rPr lang="en-US" sz="1200" i="1" dirty="0"/>
              <a:t>M-F: 8 AM – 5 PM</a:t>
            </a:r>
            <a:endParaRPr lang="en-US" sz="1200" dirty="0"/>
          </a:p>
        </p:txBody>
      </p:sp>
    </p:spTree>
    <p:extLst>
      <p:ext uri="{BB962C8B-B14F-4D97-AF65-F5344CB8AC3E}">
        <p14:creationId xmlns:p14="http://schemas.microsoft.com/office/powerpoint/2010/main" val="2567698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70848E-428C-4199-8698-1A5E88CE9554}"/>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100" kern="1200">
                <a:solidFill>
                  <a:srgbClr val="FFFFFF"/>
                </a:solidFill>
                <a:latin typeface="+mj-lt"/>
                <a:ea typeface="+mj-ea"/>
                <a:cs typeface="+mj-cs"/>
              </a:rPr>
              <a:t>Stretches and Exercises to Manage “Runner’s Knee”</a:t>
            </a:r>
          </a:p>
        </p:txBody>
      </p:sp>
      <p:sp>
        <p:nvSpPr>
          <p:cNvPr id="3" name="Text Placeholder 2">
            <a:extLst>
              <a:ext uri="{FF2B5EF4-FFF2-40B4-BE49-F238E27FC236}">
                <a16:creationId xmlns:a16="http://schemas.microsoft.com/office/drawing/2014/main" id="{BCE2F34E-9A43-4091-9971-BF2992224B27}"/>
              </a:ext>
            </a:extLst>
          </p:cNvPr>
          <p:cNvSpPr>
            <a:spLocks noGrp="1"/>
          </p:cNvSpPr>
          <p:nvPr>
            <p:ph type="body" idx="1"/>
          </p:nvPr>
        </p:nvSpPr>
        <p:spPr>
          <a:xfrm>
            <a:off x="674237" y="4170501"/>
            <a:ext cx="3657600" cy="1525597"/>
          </a:xfrm>
        </p:spPr>
        <p:txBody>
          <a:bodyPr vert="horz" lIns="91440" tIns="45720" rIns="91440" bIns="45720" rtlCol="0">
            <a:normAutofit/>
          </a:bodyPr>
          <a:lstStyle/>
          <a:p>
            <a:pPr algn="ctr"/>
            <a:r>
              <a:rPr lang="en-US" sz="2000" kern="1200" dirty="0">
                <a:solidFill>
                  <a:srgbClr val="FFFFFF"/>
                </a:solidFill>
                <a:latin typeface="+mn-lt"/>
                <a:ea typeface="+mn-ea"/>
                <a:cs typeface="+mn-cs"/>
              </a:rPr>
              <a:t>This video offers a few simple steps to help strengthen your knee when recovering from “runner’s knee.”</a:t>
            </a: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Online Media 3" title="Managing Runner's Knee">
            <a:hlinkClick r:id="" action="ppaction://media"/>
            <a:extLst>
              <a:ext uri="{FF2B5EF4-FFF2-40B4-BE49-F238E27FC236}">
                <a16:creationId xmlns:a16="http://schemas.microsoft.com/office/drawing/2014/main" id="{C9123ECE-1794-42B5-971E-C361B7F33557}"/>
              </a:ext>
            </a:extLst>
          </p:cNvPr>
          <p:cNvPicPr>
            <a:picLocks noRot="1" noChangeAspect="1"/>
          </p:cNvPicPr>
          <p:nvPr>
            <a:videoFile r:link="rId1"/>
          </p:nvPr>
        </p:nvPicPr>
        <p:blipFill>
          <a:blip r:embed="rId3"/>
          <a:stretch>
            <a:fillRect/>
          </a:stretch>
        </p:blipFill>
        <p:spPr>
          <a:xfrm>
            <a:off x="5153822" y="1589786"/>
            <a:ext cx="6553545" cy="3686369"/>
          </a:xfrm>
          <a:prstGeom prst="rect">
            <a:avLst/>
          </a:prstGeom>
        </p:spPr>
      </p:pic>
    </p:spTree>
    <p:extLst>
      <p:ext uri="{BB962C8B-B14F-4D97-AF65-F5344CB8AC3E}">
        <p14:creationId xmlns:p14="http://schemas.microsoft.com/office/powerpoint/2010/main" val="244671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EA60A3B-FEA4-4655-9FCF-0353CE31396A}"/>
              </a:ext>
            </a:extLst>
          </p:cNvPr>
          <p:cNvSpPr>
            <a:spLocks noGrp="1"/>
          </p:cNvSpPr>
          <p:nvPr>
            <p:ph type="title"/>
          </p:nvPr>
        </p:nvSpPr>
        <p:spPr>
          <a:xfrm>
            <a:off x="4370832" y="4791456"/>
            <a:ext cx="7178040" cy="1508760"/>
          </a:xfrm>
        </p:spPr>
        <p:txBody>
          <a:bodyPr vert="horz" lIns="91440" tIns="45720" rIns="91440" bIns="45720" rtlCol="0" anchor="ctr">
            <a:normAutofit/>
          </a:bodyPr>
          <a:lstStyle/>
          <a:p>
            <a:r>
              <a:rPr lang="en-US" sz="4800" kern="1200" dirty="0">
                <a:solidFill>
                  <a:schemeClr val="bg1"/>
                </a:solidFill>
                <a:latin typeface="+mj-lt"/>
                <a:ea typeface="+mj-ea"/>
                <a:cs typeface="+mj-cs"/>
              </a:rPr>
              <a:t>Exercises for Shoulder Pain</a:t>
            </a:r>
          </a:p>
        </p:txBody>
      </p:sp>
      <p:sp>
        <p:nvSpPr>
          <p:cNvPr id="3" name="Text Placeholder 2">
            <a:extLst>
              <a:ext uri="{FF2B5EF4-FFF2-40B4-BE49-F238E27FC236}">
                <a16:creationId xmlns:a16="http://schemas.microsoft.com/office/drawing/2014/main" id="{945C4837-0636-4622-AB1C-FC3697F7117E}"/>
              </a:ext>
            </a:extLst>
          </p:cNvPr>
          <p:cNvSpPr>
            <a:spLocks noGrp="1"/>
          </p:cNvSpPr>
          <p:nvPr>
            <p:ph type="body" idx="1"/>
          </p:nvPr>
        </p:nvSpPr>
        <p:spPr>
          <a:xfrm>
            <a:off x="630936" y="4792077"/>
            <a:ext cx="3191256" cy="1507413"/>
          </a:xfrm>
        </p:spPr>
        <p:txBody>
          <a:bodyPr vert="horz" lIns="91440" tIns="45720" rIns="91440" bIns="45720" rtlCol="0" anchor="ctr">
            <a:normAutofit/>
          </a:bodyPr>
          <a:lstStyle/>
          <a:p>
            <a:pPr algn="r"/>
            <a:r>
              <a:rPr lang="en-US" sz="2000" kern="1200" dirty="0" err="1">
                <a:solidFill>
                  <a:srgbClr val="74AA32"/>
                </a:solidFill>
                <a:latin typeface="+mn-lt"/>
                <a:ea typeface="+mn-ea"/>
                <a:cs typeface="+mn-cs"/>
              </a:rPr>
              <a:t>OrthoSouth's</a:t>
            </a:r>
            <a:r>
              <a:rPr lang="en-US" sz="2000" kern="1200" dirty="0">
                <a:solidFill>
                  <a:srgbClr val="74AA32"/>
                </a:solidFill>
                <a:latin typeface="+mn-lt"/>
                <a:ea typeface="+mn-ea"/>
                <a:cs typeface="+mn-cs"/>
              </a:rPr>
              <a:t> Steven Chipman, PT, DPT, SSRC, Cert MDT, and Catherine Taylor exhibit exercises to help relieve shoulder tendonitis.</a:t>
            </a:r>
          </a:p>
        </p:txBody>
      </p:sp>
      <p:pic>
        <p:nvPicPr>
          <p:cNvPr id="4" name="Online Media 3" title="Exercises for Shoulder Pain">
            <a:hlinkClick r:id="" action="ppaction://media"/>
            <a:extLst>
              <a:ext uri="{FF2B5EF4-FFF2-40B4-BE49-F238E27FC236}">
                <a16:creationId xmlns:a16="http://schemas.microsoft.com/office/drawing/2014/main" id="{C19E7F65-103C-4115-92B4-F025175E416E}"/>
              </a:ext>
            </a:extLst>
          </p:cNvPr>
          <p:cNvPicPr>
            <a:picLocks noRot="1" noChangeAspect="1"/>
          </p:cNvPicPr>
          <p:nvPr>
            <a:videoFile r:link="rId1"/>
          </p:nvPr>
        </p:nvPicPr>
        <p:blipFill>
          <a:blip r:embed="rId3"/>
          <a:stretch>
            <a:fillRect/>
          </a:stretch>
        </p:blipFill>
        <p:spPr>
          <a:xfrm>
            <a:off x="2514995" y="307731"/>
            <a:ext cx="7106910" cy="3997637"/>
          </a:xfrm>
          <a:prstGeom prst="rect">
            <a:avLst/>
          </a:prstGeom>
        </p:spPr>
      </p:pic>
      <p:cxnSp>
        <p:nvCxnSpPr>
          <p:cNvPr id="11" name="Straight Connector 10">
            <a:extLst>
              <a:ext uri="{FF2B5EF4-FFF2-40B4-BE49-F238E27FC236}">
                <a16:creationId xmlns:a16="http://schemas.microsoft.com/office/drawing/2014/main" id="{A58B1B64-31F5-4A02-8CDF-89C2A37BF4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98036" y="4801011"/>
            <a:ext cx="0" cy="146304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063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F19F95-98CA-4CF2-A080-14CC6C69E6B3}"/>
              </a:ext>
            </a:extLst>
          </p:cNvPr>
          <p:cNvSpPr>
            <a:spLocks noGrp="1"/>
          </p:cNvSpPr>
          <p:nvPr>
            <p:ph type="title"/>
          </p:nvPr>
        </p:nvSpPr>
        <p:spPr>
          <a:xfrm>
            <a:off x="630936" y="4791456"/>
            <a:ext cx="7178040" cy="1508760"/>
          </a:xfrm>
        </p:spPr>
        <p:txBody>
          <a:bodyPr vert="horz" lIns="91440" tIns="45720" rIns="91440" bIns="45720" rtlCol="0" anchor="ctr">
            <a:normAutofit/>
          </a:bodyPr>
          <a:lstStyle/>
          <a:p>
            <a:pPr algn="r"/>
            <a:r>
              <a:rPr lang="en-US" sz="4800" kern="1200">
                <a:solidFill>
                  <a:schemeClr val="bg1"/>
                </a:solidFill>
                <a:latin typeface="+mj-lt"/>
                <a:ea typeface="+mj-ea"/>
                <a:cs typeface="+mj-cs"/>
              </a:rPr>
              <a:t>Stretches for Upper Back and Neck Pain</a:t>
            </a:r>
          </a:p>
        </p:txBody>
      </p:sp>
      <p:sp>
        <p:nvSpPr>
          <p:cNvPr id="3" name="Text Placeholder 2">
            <a:extLst>
              <a:ext uri="{FF2B5EF4-FFF2-40B4-BE49-F238E27FC236}">
                <a16:creationId xmlns:a16="http://schemas.microsoft.com/office/drawing/2014/main" id="{A8EADE51-30AC-4F6E-A9E7-D33D3BE85C00}"/>
              </a:ext>
            </a:extLst>
          </p:cNvPr>
          <p:cNvSpPr>
            <a:spLocks noGrp="1"/>
          </p:cNvSpPr>
          <p:nvPr>
            <p:ph type="body" idx="1"/>
          </p:nvPr>
        </p:nvSpPr>
        <p:spPr>
          <a:xfrm>
            <a:off x="8357616" y="4792077"/>
            <a:ext cx="3191256" cy="1507413"/>
          </a:xfrm>
        </p:spPr>
        <p:txBody>
          <a:bodyPr vert="horz" lIns="91440" tIns="45720" rIns="91440" bIns="45720" rtlCol="0" anchor="ctr">
            <a:normAutofit/>
          </a:bodyPr>
          <a:lstStyle/>
          <a:p>
            <a:r>
              <a:rPr lang="en-US" sz="2000" kern="1200">
                <a:solidFill>
                  <a:srgbClr val="F7F77A"/>
                </a:solidFill>
                <a:latin typeface="+mn-lt"/>
                <a:ea typeface="+mn-ea"/>
                <a:cs typeface="+mn-cs"/>
              </a:rPr>
              <a:t>OrthoSouth Physical Therapist Anna Laura Kaspar, PT, DPT exhibits three helpful stretches to relieve upper back and neck pain.</a:t>
            </a:r>
          </a:p>
        </p:txBody>
      </p:sp>
      <p:pic>
        <p:nvPicPr>
          <p:cNvPr id="4" name="Online Media 3" title="Stretches for Back Pain v1">
            <a:hlinkClick r:id="" action="ppaction://media"/>
            <a:extLst>
              <a:ext uri="{FF2B5EF4-FFF2-40B4-BE49-F238E27FC236}">
                <a16:creationId xmlns:a16="http://schemas.microsoft.com/office/drawing/2014/main" id="{BAD265BA-F4A2-446D-BB57-9A32C787D50D}"/>
              </a:ext>
            </a:extLst>
          </p:cNvPr>
          <p:cNvPicPr>
            <a:picLocks noRot="1" noChangeAspect="1"/>
          </p:cNvPicPr>
          <p:nvPr>
            <a:videoFile r:link="rId1"/>
          </p:nvPr>
        </p:nvPicPr>
        <p:blipFill>
          <a:blip r:embed="rId3"/>
          <a:stretch>
            <a:fillRect/>
          </a:stretch>
        </p:blipFill>
        <p:spPr>
          <a:xfrm>
            <a:off x="2514995" y="307731"/>
            <a:ext cx="7106910" cy="3997637"/>
          </a:xfrm>
          <a:prstGeom prst="rect">
            <a:avLst/>
          </a:prstGeom>
        </p:spPr>
      </p:pic>
      <p:cxnSp>
        <p:nvCxnSpPr>
          <p:cNvPr id="11" name="Straight Connector 10">
            <a:extLst>
              <a:ext uri="{FF2B5EF4-FFF2-40B4-BE49-F238E27FC236}">
                <a16:creationId xmlns:a16="http://schemas.microsoft.com/office/drawing/2014/main" id="{A58B1B64-31F5-4A02-8CDF-89C2A37BF4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92440" y="4801011"/>
            <a:ext cx="0" cy="146304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902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A648880A-272E-47C8-925F-DF71306C64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0168" y="2909315"/>
            <a:ext cx="7851664" cy="1039370"/>
          </a:xfrm>
          <a:prstGeom prst="rect">
            <a:avLst/>
          </a:prstGeom>
        </p:spPr>
      </p:pic>
      <p:sp>
        <p:nvSpPr>
          <p:cNvPr id="6" name="TextBox 5">
            <a:extLst>
              <a:ext uri="{FF2B5EF4-FFF2-40B4-BE49-F238E27FC236}">
                <a16:creationId xmlns:a16="http://schemas.microsoft.com/office/drawing/2014/main" id="{DF59C5A1-3DA5-4601-BCC5-6362DDD0FF82}"/>
              </a:ext>
            </a:extLst>
          </p:cNvPr>
          <p:cNvSpPr txBox="1"/>
          <p:nvPr/>
        </p:nvSpPr>
        <p:spPr>
          <a:xfrm>
            <a:off x="2170168" y="4412343"/>
            <a:ext cx="7851664" cy="584775"/>
          </a:xfrm>
          <a:prstGeom prst="rect">
            <a:avLst/>
          </a:prstGeom>
          <a:noFill/>
        </p:spPr>
        <p:txBody>
          <a:bodyPr wrap="square" rtlCol="0">
            <a:spAutoFit/>
          </a:bodyPr>
          <a:lstStyle/>
          <a:p>
            <a:pPr algn="ctr"/>
            <a:r>
              <a:rPr lang="en-US" sz="3200" spc="300" dirty="0"/>
              <a:t>orthosouth.org | 901.641.3000</a:t>
            </a:r>
          </a:p>
        </p:txBody>
      </p:sp>
    </p:spTree>
    <p:extLst>
      <p:ext uri="{BB962C8B-B14F-4D97-AF65-F5344CB8AC3E}">
        <p14:creationId xmlns:p14="http://schemas.microsoft.com/office/powerpoint/2010/main" val="1462092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6EF4D-8F44-4685-B949-C3A546D85DEF}"/>
              </a:ext>
            </a:extLst>
          </p:cNvPr>
          <p:cNvSpPr>
            <a:spLocks noGrp="1"/>
          </p:cNvSpPr>
          <p:nvPr>
            <p:ph type="title"/>
          </p:nvPr>
        </p:nvSpPr>
        <p:spPr>
          <a:xfrm>
            <a:off x="655320" y="365125"/>
            <a:ext cx="5120114" cy="1692794"/>
          </a:xfrm>
        </p:spPr>
        <p:txBody>
          <a:bodyPr>
            <a:normAutofit/>
          </a:bodyPr>
          <a:lstStyle/>
          <a:p>
            <a:r>
              <a:rPr lang="en-US"/>
              <a:t>Who Are We?</a:t>
            </a:r>
          </a:p>
        </p:txBody>
      </p:sp>
      <p:cxnSp>
        <p:nvCxnSpPr>
          <p:cNvPr id="4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A4BE6DD-D6C7-42B9-AE20-0AA427580929}"/>
              </a:ext>
            </a:extLst>
          </p:cNvPr>
          <p:cNvSpPr>
            <a:spLocks noGrp="1"/>
          </p:cNvSpPr>
          <p:nvPr>
            <p:ph idx="1"/>
          </p:nvPr>
        </p:nvSpPr>
        <p:spPr>
          <a:xfrm>
            <a:off x="655321" y="2575034"/>
            <a:ext cx="5120113" cy="3462228"/>
          </a:xfrm>
        </p:spPr>
        <p:txBody>
          <a:bodyPr>
            <a:normAutofit/>
          </a:bodyPr>
          <a:lstStyle/>
          <a:p>
            <a:pPr marL="0" indent="0">
              <a:buNone/>
            </a:pPr>
            <a:r>
              <a:rPr lang="en-US" sz="1800" dirty="0"/>
              <a:t>34 specialists delivering</a:t>
            </a:r>
            <a:r>
              <a:rPr lang="en-US" sz="1800" b="1" dirty="0">
                <a:solidFill>
                  <a:srgbClr val="44A348"/>
                </a:solidFill>
              </a:rPr>
              <a:t> comprehensive personalized orthopedic care </a:t>
            </a:r>
            <a:r>
              <a:rPr lang="en-US" sz="1800" dirty="0"/>
              <a:t>across 8 Mid-South clinics and 2 surgery centers.</a:t>
            </a:r>
          </a:p>
          <a:p>
            <a:pPr marL="0" indent="0">
              <a:buNone/>
            </a:pPr>
            <a:endParaRPr lang="en-US" sz="1800" dirty="0"/>
          </a:p>
          <a:p>
            <a:pPr marL="0" indent="0">
              <a:buNone/>
            </a:pPr>
            <a:r>
              <a:rPr lang="en-US" sz="1800" dirty="0"/>
              <a:t>Our services include: </a:t>
            </a:r>
          </a:p>
          <a:p>
            <a:pPr marL="0" indent="0">
              <a:buNone/>
            </a:pPr>
            <a:endParaRPr lang="en-US" sz="1800" dirty="0"/>
          </a:p>
          <a:p>
            <a:r>
              <a:rPr lang="en-US" sz="1800" dirty="0"/>
              <a:t>Orthopedic Services</a:t>
            </a:r>
          </a:p>
          <a:p>
            <a:r>
              <a:rPr lang="en-US" sz="1800" dirty="0"/>
              <a:t>Physical &amp; Occupational Therapy</a:t>
            </a:r>
          </a:p>
          <a:p>
            <a:r>
              <a:rPr lang="en-US" sz="1800" dirty="0"/>
              <a:t>Imaging and Diagnostic Services</a:t>
            </a:r>
          </a:p>
          <a:p>
            <a:r>
              <a:rPr lang="en-US" sz="1800" dirty="0"/>
              <a:t>Ambulatory Surgery Centers</a:t>
            </a:r>
          </a:p>
          <a:p>
            <a:pPr marL="0" indent="0">
              <a:buNone/>
            </a:pPr>
            <a:endParaRPr lang="en-US" sz="1800" dirty="0"/>
          </a:p>
        </p:txBody>
      </p:sp>
      <p:pic>
        <p:nvPicPr>
          <p:cNvPr id="5" name="Picture 4" descr="A person standing next to a tree&#10;&#10;Description automatically generated">
            <a:extLst>
              <a:ext uri="{FF2B5EF4-FFF2-40B4-BE49-F238E27FC236}">
                <a16:creationId xmlns:a16="http://schemas.microsoft.com/office/drawing/2014/main" id="{C33DE32D-E2AA-4BAE-A689-6791E191E739}"/>
              </a:ext>
            </a:extLst>
          </p:cNvPr>
          <p:cNvPicPr>
            <a:picLocks noChangeAspect="1"/>
          </p:cNvPicPr>
          <p:nvPr/>
        </p:nvPicPr>
        <p:blipFill rotWithShape="1">
          <a:blip r:embed="rId2">
            <a:extLst>
              <a:ext uri="{28A0092B-C50C-407E-A947-70E740481C1C}">
                <a14:useLocalDpi xmlns:a14="http://schemas.microsoft.com/office/drawing/2010/main" val="0"/>
              </a:ext>
            </a:extLst>
          </a:blip>
          <a:srcRect l="35786" r="2766"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6" name="TextBox 5">
            <a:extLst>
              <a:ext uri="{FF2B5EF4-FFF2-40B4-BE49-F238E27FC236}">
                <a16:creationId xmlns:a16="http://schemas.microsoft.com/office/drawing/2014/main" id="{EA1489E7-D6AA-49F9-A50D-169028AEF2B9}"/>
              </a:ext>
            </a:extLst>
          </p:cNvPr>
          <p:cNvSpPr txBox="1"/>
          <p:nvPr/>
        </p:nvSpPr>
        <p:spPr>
          <a:xfrm>
            <a:off x="655320" y="1725530"/>
            <a:ext cx="5863771" cy="307777"/>
          </a:xfrm>
          <a:prstGeom prst="rect">
            <a:avLst/>
          </a:prstGeom>
          <a:noFill/>
        </p:spPr>
        <p:txBody>
          <a:bodyPr wrap="square" rtlCol="0">
            <a:spAutoFit/>
          </a:bodyPr>
          <a:lstStyle/>
          <a:p>
            <a:r>
              <a:rPr lang="en-US" sz="1400" dirty="0"/>
              <a:t>World Class Orthopedics. Exceptional Patient Experience.</a:t>
            </a:r>
          </a:p>
        </p:txBody>
      </p:sp>
    </p:spTree>
    <p:extLst>
      <p:ext uri="{BB962C8B-B14F-4D97-AF65-F5344CB8AC3E}">
        <p14:creationId xmlns:p14="http://schemas.microsoft.com/office/powerpoint/2010/main" val="3508960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7E773EB-1EC1-4E49-9DE2-E6F460497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391"/>
            <a:ext cx="12192000" cy="19430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86B28C4-BF01-41A9-A89E-EFE4DFF1C13A}"/>
              </a:ext>
            </a:extLst>
          </p:cNvPr>
          <p:cNvSpPr>
            <a:spLocks noGrp="1"/>
          </p:cNvSpPr>
          <p:nvPr>
            <p:ph type="title"/>
          </p:nvPr>
        </p:nvSpPr>
        <p:spPr>
          <a:xfrm>
            <a:off x="391378" y="320675"/>
            <a:ext cx="11407487" cy="1325563"/>
          </a:xfrm>
        </p:spPr>
        <p:txBody>
          <a:bodyPr>
            <a:normAutofit/>
          </a:bodyPr>
          <a:lstStyle/>
          <a:p>
            <a:r>
              <a:rPr lang="en-US" sz="5400">
                <a:solidFill>
                  <a:schemeClr val="bg1"/>
                </a:solidFill>
              </a:rPr>
              <a:t>Convenience &amp; Accessibility</a:t>
            </a:r>
          </a:p>
        </p:txBody>
      </p:sp>
      <p:graphicFrame>
        <p:nvGraphicFramePr>
          <p:cNvPr id="5" name="Content Placeholder 2">
            <a:extLst>
              <a:ext uri="{FF2B5EF4-FFF2-40B4-BE49-F238E27FC236}">
                <a16:creationId xmlns:a16="http://schemas.microsoft.com/office/drawing/2014/main" id="{72C2F912-733E-44CE-AA39-B52BF3F3783A}"/>
              </a:ext>
            </a:extLst>
          </p:cNvPr>
          <p:cNvGraphicFramePr>
            <a:graphicFrameLocks noGrp="1"/>
          </p:cNvGraphicFramePr>
          <p:nvPr>
            <p:ph idx="1"/>
            <p:extLst>
              <p:ext uri="{D42A27DB-BD31-4B8C-83A1-F6EECF244321}">
                <p14:modId xmlns:p14="http://schemas.microsoft.com/office/powerpoint/2010/main" val="589162313"/>
              </p:ext>
            </p:extLst>
          </p:nvPr>
        </p:nvGraphicFramePr>
        <p:xfrm>
          <a:off x="391379" y="1976293"/>
          <a:ext cx="11407487"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67753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4A348"/>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B05D39-52AC-4296-A8AF-2F0C9CF0CE99}"/>
              </a:ext>
            </a:extLst>
          </p:cNvPr>
          <p:cNvSpPr>
            <a:spLocks noGrp="1"/>
          </p:cNvSpPr>
          <p:nvPr>
            <p:ph type="title"/>
          </p:nvPr>
        </p:nvSpPr>
        <p:spPr>
          <a:xfrm>
            <a:off x="674237" y="914400"/>
            <a:ext cx="3657600" cy="2887579"/>
          </a:xfrm>
        </p:spPr>
        <p:txBody>
          <a:bodyPr vert="horz" lIns="91440" tIns="45720" rIns="91440" bIns="45720" rtlCol="0" anchor="b">
            <a:normAutofit fontScale="90000"/>
          </a:bodyPr>
          <a:lstStyle/>
          <a:p>
            <a:pPr algn="ctr"/>
            <a:r>
              <a:rPr lang="en-US" sz="4800" kern="1200" dirty="0">
                <a:solidFill>
                  <a:srgbClr val="FFFFFF"/>
                </a:solidFill>
                <a:latin typeface="+mj-lt"/>
                <a:ea typeface="+mj-ea"/>
                <a:cs typeface="+mj-cs"/>
              </a:rPr>
              <a:t>Safety. Accessibility. Convenience. Welcome Back to OrthoSouth.</a:t>
            </a:r>
          </a:p>
        </p:txBody>
      </p:sp>
      <p:sp>
        <p:nvSpPr>
          <p:cNvPr id="3" name="Text Placeholder 2">
            <a:extLst>
              <a:ext uri="{FF2B5EF4-FFF2-40B4-BE49-F238E27FC236}">
                <a16:creationId xmlns:a16="http://schemas.microsoft.com/office/drawing/2014/main" id="{F449B4A7-B856-4D80-BB77-266BF92512B0}"/>
              </a:ext>
            </a:extLst>
          </p:cNvPr>
          <p:cNvSpPr>
            <a:spLocks noGrp="1"/>
          </p:cNvSpPr>
          <p:nvPr>
            <p:ph type="body" idx="1"/>
          </p:nvPr>
        </p:nvSpPr>
        <p:spPr>
          <a:xfrm>
            <a:off x="674237" y="4170501"/>
            <a:ext cx="3657600" cy="1525597"/>
          </a:xfrm>
        </p:spPr>
        <p:txBody>
          <a:bodyPr vert="horz" lIns="91440" tIns="45720" rIns="91440" bIns="45720" rtlCol="0">
            <a:normAutofit/>
          </a:bodyPr>
          <a:lstStyle/>
          <a:p>
            <a:pPr algn="ctr"/>
            <a:r>
              <a:rPr lang="en-US" i="1" dirty="0">
                <a:solidFill>
                  <a:schemeClr val="bg1">
                    <a:lumMod val="85000"/>
                  </a:schemeClr>
                </a:solidFill>
              </a:rPr>
              <a:t>As our community re-opens, we have carefully and thoughtfully increased access to our services.</a:t>
            </a:r>
            <a:endParaRPr lang="en-US" sz="2000" kern="1200" dirty="0">
              <a:solidFill>
                <a:schemeClr val="bg1">
                  <a:lumMod val="85000"/>
                </a:schemeClr>
              </a:solidFill>
            </a:endParaRP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descr="A screenshot of a cell phone&#10;&#10;Description automatically generated">
            <a:extLst>
              <a:ext uri="{FF2B5EF4-FFF2-40B4-BE49-F238E27FC236}">
                <a16:creationId xmlns:a16="http://schemas.microsoft.com/office/drawing/2014/main" id="{6A17A6D0-84A8-4D70-BEEC-7BE61CBB69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731" y="223108"/>
            <a:ext cx="6419726" cy="6419726"/>
          </a:xfrm>
          <a:prstGeom prst="rect">
            <a:avLst/>
          </a:prstGeom>
        </p:spPr>
      </p:pic>
    </p:spTree>
    <p:extLst>
      <p:ext uri="{BB962C8B-B14F-4D97-AF65-F5344CB8AC3E}">
        <p14:creationId xmlns:p14="http://schemas.microsoft.com/office/powerpoint/2010/main" val="4046956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outdoor, sport, game, person&#10;&#10;Description automatically generated">
            <a:extLst>
              <a:ext uri="{FF2B5EF4-FFF2-40B4-BE49-F238E27FC236}">
                <a16:creationId xmlns:a16="http://schemas.microsoft.com/office/drawing/2014/main" id="{DB90B92E-3A7E-4EBC-BCCC-760E2769B381}"/>
              </a:ext>
            </a:extLst>
          </p:cNvPr>
          <p:cNvPicPr>
            <a:picLocks noChangeAspect="1"/>
          </p:cNvPicPr>
          <p:nvPr/>
        </p:nvPicPr>
        <p:blipFill rotWithShape="1">
          <a:blip r:embed="rId2">
            <a:extLst>
              <a:ext uri="{28A0092B-C50C-407E-A947-70E740481C1C}">
                <a14:useLocalDpi xmlns:a14="http://schemas.microsoft.com/office/drawing/2010/main" val="0"/>
              </a:ext>
            </a:extLst>
          </a:blip>
          <a:srcRect l="6455" r="17130" b="9091"/>
          <a:stretch/>
        </p:blipFill>
        <p:spPr>
          <a:xfrm flipH="1">
            <a:off x="4093027" y="10"/>
            <a:ext cx="8098971" cy="6857990"/>
          </a:xfrm>
          <a:prstGeom prst="rect">
            <a:avLst/>
          </a:prstGeom>
        </p:spPr>
      </p:pic>
      <p:sp>
        <p:nvSpPr>
          <p:cNvPr id="12"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E915477-08CB-444D-82DD-A6E7A77A50EE}"/>
              </a:ext>
            </a:extLst>
          </p:cNvPr>
          <p:cNvSpPr>
            <a:spLocks noGrp="1"/>
          </p:cNvSpPr>
          <p:nvPr>
            <p:ph type="title"/>
          </p:nvPr>
        </p:nvSpPr>
        <p:spPr>
          <a:xfrm>
            <a:off x="424816" y="175405"/>
            <a:ext cx="3668210" cy="2147173"/>
          </a:xfrm>
        </p:spPr>
        <p:style>
          <a:lnRef idx="0">
            <a:scrgbClr r="0" g="0" b="0"/>
          </a:lnRef>
          <a:fillRef idx="0">
            <a:scrgbClr r="0" g="0" b="0"/>
          </a:fillRef>
          <a:effectRef idx="0">
            <a:scrgbClr r="0" g="0" b="0"/>
          </a:effectRef>
          <a:fontRef idx="minor">
            <a:schemeClr val="accent6"/>
          </a:fontRef>
        </p:style>
        <p:txBody>
          <a:bodyPr anchor="b">
            <a:noAutofit/>
          </a:bodyPr>
          <a:lstStyle/>
          <a:p>
            <a:pPr algn="just"/>
            <a:r>
              <a:rPr lang="en-US" sz="1800" dirty="0"/>
              <a:t>No matter the need, we have a doctor ready to listen first, diagnose second, then work with you on a personalized treatment plan.</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F13FB3A-CA6B-4694-BAA5-C6A832EFF9D3}"/>
              </a:ext>
            </a:extLst>
          </p:cNvPr>
          <p:cNvSpPr>
            <a:spLocks noGrp="1"/>
          </p:cNvSpPr>
          <p:nvPr>
            <p:ph idx="1"/>
          </p:nvPr>
        </p:nvSpPr>
        <p:spPr>
          <a:xfrm>
            <a:off x="371094" y="2906739"/>
            <a:ext cx="3438906" cy="3722514"/>
          </a:xfrm>
        </p:spPr>
        <p:txBody>
          <a:bodyPr anchor="t">
            <a:normAutofit/>
          </a:bodyPr>
          <a:lstStyle/>
          <a:p>
            <a:r>
              <a:rPr lang="en-US" sz="1400" dirty="0"/>
              <a:t>Elbow</a:t>
            </a:r>
          </a:p>
          <a:p>
            <a:r>
              <a:rPr lang="en-US" sz="1400" dirty="0"/>
              <a:t>Foot &amp; Ankle</a:t>
            </a:r>
          </a:p>
          <a:p>
            <a:r>
              <a:rPr lang="en-US" sz="1400" dirty="0"/>
              <a:t>General Orthopedics</a:t>
            </a:r>
          </a:p>
          <a:p>
            <a:r>
              <a:rPr lang="en-US" sz="1400" dirty="0"/>
              <a:t>Hand &amp; Wrist</a:t>
            </a:r>
          </a:p>
          <a:p>
            <a:r>
              <a:rPr lang="en-US" sz="1400" dirty="0"/>
              <a:t>Hip &amp; Pelvis</a:t>
            </a:r>
          </a:p>
          <a:p>
            <a:r>
              <a:rPr lang="en-US" sz="1400" dirty="0"/>
              <a:t>Joint Replacement</a:t>
            </a:r>
          </a:p>
          <a:p>
            <a:r>
              <a:rPr lang="en-US" sz="1400" dirty="0"/>
              <a:t>Knee</a:t>
            </a:r>
          </a:p>
        </p:txBody>
      </p:sp>
      <p:sp>
        <p:nvSpPr>
          <p:cNvPr id="11" name="Content Placeholder 2">
            <a:extLst>
              <a:ext uri="{FF2B5EF4-FFF2-40B4-BE49-F238E27FC236}">
                <a16:creationId xmlns:a16="http://schemas.microsoft.com/office/drawing/2014/main" id="{20061300-1404-4A20-9413-EB499276AC64}"/>
              </a:ext>
            </a:extLst>
          </p:cNvPr>
          <p:cNvSpPr txBox="1">
            <a:spLocks/>
          </p:cNvSpPr>
          <p:nvPr/>
        </p:nvSpPr>
        <p:spPr>
          <a:xfrm>
            <a:off x="2245182" y="2925136"/>
            <a:ext cx="3438906" cy="372251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Spine</a:t>
            </a:r>
          </a:p>
          <a:p>
            <a:r>
              <a:rPr lang="en-US" sz="1400" dirty="0"/>
              <a:t>Orthopedic Oncology</a:t>
            </a:r>
          </a:p>
          <a:p>
            <a:r>
              <a:rPr lang="en-US" sz="1400" dirty="0"/>
              <a:t>Physical Medicine &amp; Rehabilitation</a:t>
            </a:r>
          </a:p>
          <a:p>
            <a:r>
              <a:rPr lang="en-US" sz="1400" dirty="0"/>
              <a:t>Regenerative Medicine</a:t>
            </a:r>
          </a:p>
          <a:p>
            <a:r>
              <a:rPr lang="en-US" sz="1400" dirty="0"/>
              <a:t>Shoulder</a:t>
            </a:r>
          </a:p>
          <a:p>
            <a:r>
              <a:rPr lang="en-US" sz="1400" dirty="0"/>
              <a:t>Spine Surgery</a:t>
            </a:r>
          </a:p>
          <a:p>
            <a:r>
              <a:rPr lang="en-US" sz="1400" dirty="0"/>
              <a:t>Sports Medicine</a:t>
            </a:r>
          </a:p>
        </p:txBody>
      </p:sp>
    </p:spTree>
    <p:extLst>
      <p:ext uri="{BB962C8B-B14F-4D97-AF65-F5344CB8AC3E}">
        <p14:creationId xmlns:p14="http://schemas.microsoft.com/office/powerpoint/2010/main" val="2334630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descr="A person wearing a suit and tie&#10;&#10;Description automatically generated">
            <a:extLst>
              <a:ext uri="{FF2B5EF4-FFF2-40B4-BE49-F238E27FC236}">
                <a16:creationId xmlns:a16="http://schemas.microsoft.com/office/drawing/2014/main" id="{24B877FA-189C-4270-9AA4-58F7CB80A525}"/>
              </a:ext>
            </a:extLst>
          </p:cNvPr>
          <p:cNvPicPr>
            <a:picLocks noChangeAspect="1"/>
          </p:cNvPicPr>
          <p:nvPr/>
        </p:nvPicPr>
        <p:blipFill rotWithShape="1">
          <a:blip r:embed="rId2">
            <a:extLst>
              <a:ext uri="{28A0092B-C50C-407E-A947-70E740481C1C}">
                <a14:useLocalDpi xmlns:a14="http://schemas.microsoft.com/office/drawing/2010/main" val="0"/>
              </a:ext>
            </a:extLst>
          </a:blip>
          <a:srcRect l="13192" r="15690" b="-2"/>
          <a:stretch/>
        </p:blipFill>
        <p:spPr>
          <a:xfrm>
            <a:off x="1" y="1"/>
            <a:ext cx="2970465" cy="3383279"/>
          </a:xfrm>
          <a:prstGeom prst="rect">
            <a:avLst/>
          </a:prstGeom>
        </p:spPr>
      </p:pic>
      <p:pic>
        <p:nvPicPr>
          <p:cNvPr id="15" name="Picture 14" descr="A person wearing a suit and tie&#10;&#10;Description automatically generated">
            <a:extLst>
              <a:ext uri="{FF2B5EF4-FFF2-40B4-BE49-F238E27FC236}">
                <a16:creationId xmlns:a16="http://schemas.microsoft.com/office/drawing/2014/main" id="{F79FA73C-0854-4470-A0E5-BFEBD89175CE}"/>
              </a:ext>
            </a:extLst>
          </p:cNvPr>
          <p:cNvPicPr>
            <a:picLocks noChangeAspect="1"/>
          </p:cNvPicPr>
          <p:nvPr/>
        </p:nvPicPr>
        <p:blipFill rotWithShape="1">
          <a:blip r:embed="rId3">
            <a:extLst>
              <a:ext uri="{28A0092B-C50C-407E-A947-70E740481C1C}">
                <a14:useLocalDpi xmlns:a14="http://schemas.microsoft.com/office/drawing/2010/main" val="0"/>
              </a:ext>
            </a:extLst>
          </a:blip>
          <a:srcRect r="-3" b="23972"/>
          <a:stretch/>
        </p:blipFill>
        <p:spPr>
          <a:xfrm>
            <a:off x="3072956" y="10"/>
            <a:ext cx="2970465" cy="3383268"/>
          </a:xfrm>
          <a:prstGeom prst="rect">
            <a:avLst/>
          </a:prstGeom>
        </p:spPr>
      </p:pic>
      <p:pic>
        <p:nvPicPr>
          <p:cNvPr id="17" name="Picture 16" descr="A person wearing a suit and tie&#10;&#10;Description automatically generated">
            <a:extLst>
              <a:ext uri="{FF2B5EF4-FFF2-40B4-BE49-F238E27FC236}">
                <a16:creationId xmlns:a16="http://schemas.microsoft.com/office/drawing/2014/main" id="{C249C9AF-2480-47AB-8C6C-331BD369C13C}"/>
              </a:ext>
            </a:extLst>
          </p:cNvPr>
          <p:cNvPicPr>
            <a:picLocks noChangeAspect="1"/>
          </p:cNvPicPr>
          <p:nvPr/>
        </p:nvPicPr>
        <p:blipFill rotWithShape="1">
          <a:blip r:embed="rId4">
            <a:extLst>
              <a:ext uri="{28A0092B-C50C-407E-A947-70E740481C1C}">
                <a14:useLocalDpi xmlns:a14="http://schemas.microsoft.com/office/drawing/2010/main" val="0"/>
              </a:ext>
            </a:extLst>
          </a:blip>
          <a:srcRect l="18573" r="13572" b="-1"/>
          <a:stretch/>
        </p:blipFill>
        <p:spPr>
          <a:xfrm>
            <a:off x="6145909" y="10"/>
            <a:ext cx="2971800" cy="3383268"/>
          </a:xfrm>
          <a:prstGeom prst="rect">
            <a:avLst/>
          </a:prstGeom>
        </p:spPr>
      </p:pic>
      <p:pic>
        <p:nvPicPr>
          <p:cNvPr id="21" name="Picture 20" descr="A person wearing a suit and tie smiling at the camera&#10;&#10;Description automatically generated">
            <a:extLst>
              <a:ext uri="{FF2B5EF4-FFF2-40B4-BE49-F238E27FC236}">
                <a16:creationId xmlns:a16="http://schemas.microsoft.com/office/drawing/2014/main" id="{79F04BAB-D669-4682-A50C-3E66935B36F0}"/>
              </a:ext>
            </a:extLst>
          </p:cNvPr>
          <p:cNvPicPr>
            <a:picLocks noChangeAspect="1"/>
          </p:cNvPicPr>
          <p:nvPr/>
        </p:nvPicPr>
        <p:blipFill rotWithShape="1">
          <a:blip r:embed="rId5">
            <a:extLst>
              <a:ext uri="{28A0092B-C50C-407E-A947-70E740481C1C}">
                <a14:useLocalDpi xmlns:a14="http://schemas.microsoft.com/office/drawing/2010/main" val="0"/>
              </a:ext>
            </a:extLst>
          </a:blip>
          <a:srcRect l="1831" r="10329" b="-2"/>
          <a:stretch/>
        </p:blipFill>
        <p:spPr>
          <a:xfrm>
            <a:off x="9220200" y="10"/>
            <a:ext cx="2971800" cy="3383268"/>
          </a:xfrm>
          <a:prstGeom prst="rect">
            <a:avLst/>
          </a:prstGeom>
        </p:spPr>
      </p:pic>
      <p:pic>
        <p:nvPicPr>
          <p:cNvPr id="13" name="Content Placeholder 12" descr="A person wearing a suit and tie&#10;&#10;Description automatically generated">
            <a:extLst>
              <a:ext uri="{FF2B5EF4-FFF2-40B4-BE49-F238E27FC236}">
                <a16:creationId xmlns:a16="http://schemas.microsoft.com/office/drawing/2014/main" id="{6179544C-4549-4789-91BF-D6E774CB97CC}"/>
              </a:ext>
            </a:extLst>
          </p:cNvPr>
          <p:cNvPicPr>
            <a:picLocks noChangeAspect="1"/>
          </p:cNvPicPr>
          <p:nvPr/>
        </p:nvPicPr>
        <p:blipFill rotWithShape="1">
          <a:blip r:embed="rId6">
            <a:extLst>
              <a:ext uri="{28A0092B-C50C-407E-A947-70E740481C1C}">
                <a14:useLocalDpi xmlns:a14="http://schemas.microsoft.com/office/drawing/2010/main" val="0"/>
              </a:ext>
            </a:extLst>
          </a:blip>
          <a:srcRect r="-3" b="23971"/>
          <a:stretch/>
        </p:blipFill>
        <p:spPr>
          <a:xfrm>
            <a:off x="-1017" y="3474720"/>
            <a:ext cx="2970465" cy="3383280"/>
          </a:xfrm>
          <a:prstGeom prst="rect">
            <a:avLst/>
          </a:prstGeom>
        </p:spPr>
      </p:pic>
      <p:sp>
        <p:nvSpPr>
          <p:cNvPr id="50" name="Rectangle 49">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89CEDA-258F-4D08-8C4C-FFDAE009BE89}"/>
              </a:ext>
            </a:extLst>
          </p:cNvPr>
          <p:cNvSpPr>
            <a:spLocks noGrp="1"/>
          </p:cNvSpPr>
          <p:nvPr>
            <p:ph type="title"/>
          </p:nvPr>
        </p:nvSpPr>
        <p:spPr>
          <a:xfrm>
            <a:off x="6159229" y="3728745"/>
            <a:ext cx="6046090" cy="637124"/>
          </a:xfrm>
        </p:spPr>
        <p:txBody>
          <a:bodyPr vert="horz" lIns="91440" tIns="45720" rIns="91440" bIns="45720" rtlCol="0">
            <a:normAutofit fontScale="90000"/>
          </a:bodyPr>
          <a:lstStyle/>
          <a:p>
            <a:r>
              <a:rPr lang="en-US" sz="2200" b="1" kern="1200" dirty="0">
                <a:solidFill>
                  <a:srgbClr val="FFFFFF"/>
                </a:solidFill>
                <a:latin typeface="+mj-lt"/>
                <a:ea typeface="+mj-ea"/>
                <a:cs typeface="+mj-cs"/>
              </a:rPr>
              <a:t>Your Personal </a:t>
            </a:r>
            <a:br>
              <a:rPr lang="en-US" sz="2800" b="1" kern="1200" dirty="0">
                <a:solidFill>
                  <a:srgbClr val="FFFFFF"/>
                </a:solidFill>
                <a:latin typeface="+mj-lt"/>
                <a:ea typeface="+mj-ea"/>
                <a:cs typeface="+mj-cs"/>
              </a:rPr>
            </a:br>
            <a:r>
              <a:rPr lang="en-US" sz="2800" b="1" kern="1200" dirty="0">
                <a:solidFill>
                  <a:srgbClr val="FFFFFF"/>
                </a:solidFill>
                <a:latin typeface="+mj-lt"/>
                <a:ea typeface="+mj-ea"/>
                <a:cs typeface="+mj-cs"/>
              </a:rPr>
              <a:t>Hand, Wrist, &amp; Elbow (Upper Extremity) </a:t>
            </a:r>
            <a:r>
              <a:rPr lang="en-US" sz="2200" b="1" kern="1200" dirty="0">
                <a:solidFill>
                  <a:srgbClr val="FFFFFF"/>
                </a:solidFill>
                <a:latin typeface="+mj-lt"/>
                <a:ea typeface="+mj-ea"/>
                <a:cs typeface="+mj-cs"/>
              </a:rPr>
              <a:t>Experts</a:t>
            </a:r>
            <a:endParaRPr lang="en-US" sz="2800" b="1" kern="1200" dirty="0">
              <a:solidFill>
                <a:srgbClr val="FFFFFF"/>
              </a:solidFill>
              <a:latin typeface="+mj-lt"/>
              <a:ea typeface="+mj-ea"/>
              <a:cs typeface="+mj-cs"/>
            </a:endParaRPr>
          </a:p>
        </p:txBody>
      </p:sp>
      <p:sp>
        <p:nvSpPr>
          <p:cNvPr id="45" name="Content Placeholder 44">
            <a:extLst>
              <a:ext uri="{FF2B5EF4-FFF2-40B4-BE49-F238E27FC236}">
                <a16:creationId xmlns:a16="http://schemas.microsoft.com/office/drawing/2014/main" id="{8A6ADE4E-D3DD-4B69-A415-41E531F32550}"/>
              </a:ext>
            </a:extLst>
          </p:cNvPr>
          <p:cNvSpPr>
            <a:spLocks noGrp="1"/>
          </p:cNvSpPr>
          <p:nvPr>
            <p:ph idx="1"/>
          </p:nvPr>
        </p:nvSpPr>
        <p:spPr>
          <a:xfrm>
            <a:off x="6327478" y="4453817"/>
            <a:ext cx="5366610" cy="1758732"/>
          </a:xfrm>
        </p:spPr>
        <p:txBody>
          <a:bodyPr>
            <a:normAutofit/>
          </a:bodyPr>
          <a:lstStyle/>
          <a:p>
            <a:pPr marL="0" indent="0">
              <a:buNone/>
            </a:pPr>
            <a:r>
              <a:rPr lang="en-US" sz="1800" dirty="0">
                <a:solidFill>
                  <a:srgbClr val="FFFFFF"/>
                </a:solidFill>
              </a:rPr>
              <a:t>Our upper extremity specialists are available at a clinic location convenient to you. From Carpal Tunnel Syndrome, to Nerve Injuries, and everywhere in between, don’t hesitate to bring your hand/wrist or elbow pain to us for evaluation. </a:t>
            </a:r>
          </a:p>
        </p:txBody>
      </p:sp>
      <p:pic>
        <p:nvPicPr>
          <p:cNvPr id="19" name="Picture 18" descr="A person wearing a suit and tie&#10;&#10;Description automatically generated">
            <a:extLst>
              <a:ext uri="{FF2B5EF4-FFF2-40B4-BE49-F238E27FC236}">
                <a16:creationId xmlns:a16="http://schemas.microsoft.com/office/drawing/2014/main" id="{52624491-DB41-41FA-BCEC-F05676FC8E41}"/>
              </a:ext>
            </a:extLst>
          </p:cNvPr>
          <p:cNvPicPr>
            <a:picLocks noChangeAspect="1"/>
          </p:cNvPicPr>
          <p:nvPr/>
        </p:nvPicPr>
        <p:blipFill rotWithShape="1">
          <a:blip r:embed="rId7">
            <a:extLst>
              <a:ext uri="{28A0092B-C50C-407E-A947-70E740481C1C}">
                <a14:useLocalDpi xmlns:a14="http://schemas.microsoft.com/office/drawing/2010/main" val="0"/>
              </a:ext>
            </a:extLst>
          </a:blip>
          <a:srcRect l="22002" r="31723" b="23036"/>
          <a:stretch/>
        </p:blipFill>
        <p:spPr>
          <a:xfrm>
            <a:off x="3069851" y="3470000"/>
            <a:ext cx="2973570" cy="3387999"/>
          </a:xfrm>
          <a:prstGeom prst="rect">
            <a:avLst/>
          </a:prstGeom>
        </p:spPr>
      </p:pic>
      <p:sp>
        <p:nvSpPr>
          <p:cNvPr id="25" name="TextBox 24">
            <a:extLst>
              <a:ext uri="{FF2B5EF4-FFF2-40B4-BE49-F238E27FC236}">
                <a16:creationId xmlns:a16="http://schemas.microsoft.com/office/drawing/2014/main" id="{7379FE4A-33F3-410A-991E-810CC935A160}"/>
              </a:ext>
            </a:extLst>
          </p:cNvPr>
          <p:cNvSpPr txBox="1"/>
          <p:nvPr/>
        </p:nvSpPr>
        <p:spPr>
          <a:xfrm>
            <a:off x="343543" y="2854600"/>
            <a:ext cx="2281344" cy="369332"/>
          </a:xfrm>
          <a:prstGeom prst="rect">
            <a:avLst/>
          </a:prstGeom>
          <a:solidFill>
            <a:srgbClr val="000000">
              <a:alpha val="30196"/>
            </a:srgbClr>
          </a:solidFill>
        </p:spPr>
        <p:txBody>
          <a:bodyPr wrap="square" rtlCol="0">
            <a:spAutoFit/>
          </a:bodyPr>
          <a:lstStyle/>
          <a:p>
            <a:pPr algn="ctr"/>
            <a:r>
              <a:rPr lang="en-US" dirty="0"/>
              <a:t>Daniel T. Fletcher, MD</a:t>
            </a:r>
          </a:p>
        </p:txBody>
      </p:sp>
      <p:sp>
        <p:nvSpPr>
          <p:cNvPr id="47" name="TextBox 46">
            <a:extLst>
              <a:ext uri="{FF2B5EF4-FFF2-40B4-BE49-F238E27FC236}">
                <a16:creationId xmlns:a16="http://schemas.microsoft.com/office/drawing/2014/main" id="{A9B06C15-4FCB-488E-82CB-46EFF130B48B}"/>
              </a:ext>
            </a:extLst>
          </p:cNvPr>
          <p:cNvSpPr txBox="1"/>
          <p:nvPr/>
        </p:nvSpPr>
        <p:spPr>
          <a:xfrm>
            <a:off x="3286737" y="6354526"/>
            <a:ext cx="2542902" cy="369332"/>
          </a:xfrm>
          <a:prstGeom prst="rect">
            <a:avLst/>
          </a:prstGeom>
          <a:solidFill>
            <a:srgbClr val="000000">
              <a:alpha val="30196"/>
            </a:srgbClr>
          </a:solidFill>
        </p:spPr>
        <p:txBody>
          <a:bodyPr wrap="square" rtlCol="0">
            <a:spAutoFit/>
          </a:bodyPr>
          <a:lstStyle/>
          <a:p>
            <a:pPr algn="ctr"/>
            <a:r>
              <a:rPr lang="en-US" dirty="0"/>
              <a:t>J. Barton Williams, MD</a:t>
            </a:r>
          </a:p>
        </p:txBody>
      </p:sp>
      <p:sp>
        <p:nvSpPr>
          <p:cNvPr id="49" name="TextBox 48">
            <a:extLst>
              <a:ext uri="{FF2B5EF4-FFF2-40B4-BE49-F238E27FC236}">
                <a16:creationId xmlns:a16="http://schemas.microsoft.com/office/drawing/2014/main" id="{4F26E62F-E4A7-45E9-999B-4E0757A08FD5}"/>
              </a:ext>
            </a:extLst>
          </p:cNvPr>
          <p:cNvSpPr txBox="1"/>
          <p:nvPr/>
        </p:nvSpPr>
        <p:spPr>
          <a:xfrm>
            <a:off x="214851" y="6304003"/>
            <a:ext cx="2538728" cy="369332"/>
          </a:xfrm>
          <a:prstGeom prst="rect">
            <a:avLst/>
          </a:prstGeom>
          <a:solidFill>
            <a:srgbClr val="000000">
              <a:alpha val="30196"/>
            </a:srgbClr>
          </a:solidFill>
        </p:spPr>
        <p:txBody>
          <a:bodyPr wrap="square" rtlCol="0">
            <a:spAutoFit/>
          </a:bodyPr>
          <a:lstStyle/>
          <a:p>
            <a:pPr algn="ctr"/>
            <a:r>
              <a:rPr lang="en-US" dirty="0"/>
              <a:t>Christopher Pokabla, MD</a:t>
            </a:r>
          </a:p>
        </p:txBody>
      </p:sp>
      <p:sp>
        <p:nvSpPr>
          <p:cNvPr id="51" name="TextBox 50">
            <a:extLst>
              <a:ext uri="{FF2B5EF4-FFF2-40B4-BE49-F238E27FC236}">
                <a16:creationId xmlns:a16="http://schemas.microsoft.com/office/drawing/2014/main" id="{B68F29C9-3074-4249-99EC-E1BC2C4EB604}"/>
              </a:ext>
            </a:extLst>
          </p:cNvPr>
          <p:cNvSpPr txBox="1"/>
          <p:nvPr/>
        </p:nvSpPr>
        <p:spPr>
          <a:xfrm>
            <a:off x="9565428" y="2854600"/>
            <a:ext cx="2281344" cy="369332"/>
          </a:xfrm>
          <a:prstGeom prst="rect">
            <a:avLst/>
          </a:prstGeom>
          <a:solidFill>
            <a:srgbClr val="000000"/>
          </a:solidFill>
        </p:spPr>
        <p:txBody>
          <a:bodyPr wrap="square" rtlCol="0">
            <a:spAutoFit/>
          </a:bodyPr>
          <a:lstStyle/>
          <a:p>
            <a:pPr algn="ctr"/>
            <a:r>
              <a:rPr lang="en-US" dirty="0"/>
              <a:t>Tyler A. Cannon, MD</a:t>
            </a:r>
          </a:p>
        </p:txBody>
      </p:sp>
      <p:sp>
        <p:nvSpPr>
          <p:cNvPr id="56" name="TextBox 55">
            <a:extLst>
              <a:ext uri="{FF2B5EF4-FFF2-40B4-BE49-F238E27FC236}">
                <a16:creationId xmlns:a16="http://schemas.microsoft.com/office/drawing/2014/main" id="{8D05FDDB-4A54-4413-919E-DFD0C87C92C9}"/>
              </a:ext>
            </a:extLst>
          </p:cNvPr>
          <p:cNvSpPr txBox="1"/>
          <p:nvPr/>
        </p:nvSpPr>
        <p:spPr>
          <a:xfrm>
            <a:off x="6508233" y="2829281"/>
            <a:ext cx="2281344" cy="369332"/>
          </a:xfrm>
          <a:prstGeom prst="rect">
            <a:avLst/>
          </a:prstGeom>
          <a:solidFill>
            <a:srgbClr val="000000">
              <a:alpha val="30196"/>
            </a:srgbClr>
          </a:solidFill>
        </p:spPr>
        <p:txBody>
          <a:bodyPr wrap="square" rtlCol="0">
            <a:spAutoFit/>
          </a:bodyPr>
          <a:lstStyle/>
          <a:p>
            <a:pPr algn="ctr"/>
            <a:r>
              <a:rPr lang="en-US" dirty="0"/>
              <a:t>R. Jeffrey Cole, MD</a:t>
            </a:r>
          </a:p>
        </p:txBody>
      </p:sp>
      <p:sp>
        <p:nvSpPr>
          <p:cNvPr id="57" name="TextBox 56">
            <a:extLst>
              <a:ext uri="{FF2B5EF4-FFF2-40B4-BE49-F238E27FC236}">
                <a16:creationId xmlns:a16="http://schemas.microsoft.com/office/drawing/2014/main" id="{1BAB3A10-70A7-4030-9E99-7A3C80B1DD43}"/>
              </a:ext>
            </a:extLst>
          </p:cNvPr>
          <p:cNvSpPr txBox="1"/>
          <p:nvPr/>
        </p:nvSpPr>
        <p:spPr>
          <a:xfrm>
            <a:off x="3536433" y="2854600"/>
            <a:ext cx="2281344" cy="369332"/>
          </a:xfrm>
          <a:prstGeom prst="rect">
            <a:avLst/>
          </a:prstGeom>
          <a:solidFill>
            <a:srgbClr val="000000">
              <a:alpha val="52941"/>
            </a:srgbClr>
          </a:solidFill>
        </p:spPr>
        <p:txBody>
          <a:bodyPr wrap="square" rtlCol="0">
            <a:spAutoFit/>
          </a:bodyPr>
          <a:lstStyle/>
          <a:p>
            <a:pPr algn="ctr"/>
            <a:r>
              <a:rPr lang="en-US" dirty="0"/>
              <a:t>Christian Fahey, MD</a:t>
            </a:r>
          </a:p>
        </p:txBody>
      </p:sp>
      <p:sp>
        <p:nvSpPr>
          <p:cNvPr id="29" name="Flowchart: Alternate Process 28">
            <a:hlinkClick r:id="rId8"/>
            <a:extLst>
              <a:ext uri="{FF2B5EF4-FFF2-40B4-BE49-F238E27FC236}">
                <a16:creationId xmlns:a16="http://schemas.microsoft.com/office/drawing/2014/main" id="{6D27FFF2-3EF9-4A16-8FE1-7157A39621BA}"/>
              </a:ext>
            </a:extLst>
          </p:cNvPr>
          <p:cNvSpPr/>
          <p:nvPr/>
        </p:nvSpPr>
        <p:spPr>
          <a:xfrm>
            <a:off x="9253147" y="6020020"/>
            <a:ext cx="2622509" cy="678933"/>
          </a:xfrm>
          <a:prstGeom prst="flowChartAlternateProcess">
            <a:avLst/>
          </a:prstGeom>
          <a:solidFill>
            <a:srgbClr val="44A348"/>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BOOK ONLINE NOW</a:t>
            </a:r>
          </a:p>
        </p:txBody>
      </p:sp>
      <p:sp>
        <p:nvSpPr>
          <p:cNvPr id="58" name="Flowchart: Alternate Process 57">
            <a:hlinkClick r:id="rId9"/>
            <a:extLst>
              <a:ext uri="{FF2B5EF4-FFF2-40B4-BE49-F238E27FC236}">
                <a16:creationId xmlns:a16="http://schemas.microsoft.com/office/drawing/2014/main" id="{6137FECC-7AE1-4443-956B-3C431F727B2A}"/>
              </a:ext>
            </a:extLst>
          </p:cNvPr>
          <p:cNvSpPr/>
          <p:nvPr/>
        </p:nvSpPr>
        <p:spPr>
          <a:xfrm>
            <a:off x="6388274" y="6034351"/>
            <a:ext cx="2622509" cy="678933"/>
          </a:xfrm>
          <a:prstGeom prst="flowChartAlternateProcess">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LEARN MORE</a:t>
            </a:r>
          </a:p>
        </p:txBody>
      </p:sp>
    </p:spTree>
    <p:extLst>
      <p:ext uri="{BB962C8B-B14F-4D97-AF65-F5344CB8AC3E}">
        <p14:creationId xmlns:p14="http://schemas.microsoft.com/office/powerpoint/2010/main" val="2782207928"/>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753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D5343E-D620-4358-9E8F-54385C208D39}"/>
              </a:ext>
            </a:extLst>
          </p:cNvPr>
          <p:cNvSpPr>
            <a:spLocks noGrp="1"/>
          </p:cNvSpPr>
          <p:nvPr>
            <p:ph type="title"/>
          </p:nvPr>
        </p:nvSpPr>
        <p:spPr>
          <a:xfrm>
            <a:off x="594360" y="687479"/>
            <a:ext cx="3444240" cy="1574874"/>
          </a:xfrm>
        </p:spPr>
        <p:txBody>
          <a:bodyPr anchor="b">
            <a:normAutofit/>
          </a:bodyPr>
          <a:lstStyle/>
          <a:p>
            <a:r>
              <a:rPr lang="en-US" sz="2800" dirty="0"/>
              <a:t>Your Personal </a:t>
            </a:r>
            <a:br>
              <a:rPr lang="en-US" sz="2800" dirty="0"/>
            </a:br>
            <a:r>
              <a:rPr lang="en-US" sz="3400" dirty="0"/>
              <a:t>Foot &amp; Ankle </a:t>
            </a:r>
            <a:r>
              <a:rPr lang="en-US" sz="2400" dirty="0"/>
              <a:t>Experts</a:t>
            </a:r>
            <a:endParaRPr lang="en-US" sz="3400" dirty="0"/>
          </a:p>
        </p:txBody>
      </p:sp>
      <p:grpSp>
        <p:nvGrpSpPr>
          <p:cNvPr id="22" name="Group 21">
            <a:extLst>
              <a:ext uri="{FF2B5EF4-FFF2-40B4-BE49-F238E27FC236}">
                <a16:creationId xmlns:a16="http://schemas.microsoft.com/office/drawing/2014/main" id="{A41D73DD-160B-4885-A9CF-94EADD70D4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4360" y="73152"/>
            <a:ext cx="1178966" cy="232963"/>
            <a:chOff x="7763256" y="73152"/>
            <a:chExt cx="1178966" cy="232963"/>
          </a:xfrm>
        </p:grpSpPr>
        <p:sp>
          <p:nvSpPr>
            <p:cNvPr id="23" name="Rectangle 64">
              <a:extLst>
                <a:ext uri="{FF2B5EF4-FFF2-40B4-BE49-F238E27FC236}">
                  <a16:creationId xmlns:a16="http://schemas.microsoft.com/office/drawing/2014/main" id="{163DBB78-4E4E-4B2A-B257-CD3C2408A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DD0F509B-05E7-42D0-9A4A-9BBA9ABA47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FF4A0A03-6FCB-47AB-A889-ABEAF35DE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8A6A27D1-12E0-4FAD-8C16-8A32A4EF20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90BF3193-B4B0-4FDB-9734-8C9FABA532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AB0CFE0F-0383-4629-9009-F66B040A16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5C7EB065-8792-4BDB-9863-6F1BAA3C4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45ACE59D-97B6-4DD1-BB37-12C292F183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5F2AAD78-5862-44FE-AB92-AF713D5F1F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C9BF96B3-92E5-4693-B918-69EDD8FD7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5B9B69C3-A82A-4F4F-A3C4-9D2B5AFAD1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ED3C38D4-9B11-4F5F-A279-1A30E0CFB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3100DDA4-8F42-4CB2-8921-3894F7BA05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A5936488-9C8D-40DA-BB04-6850F22355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4">
              <a:extLst>
                <a:ext uri="{FF2B5EF4-FFF2-40B4-BE49-F238E27FC236}">
                  <a16:creationId xmlns:a16="http://schemas.microsoft.com/office/drawing/2014/main" id="{1B9028EA-A394-4A9A-865A-E02D2D9AF2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3E802313-55B4-481A-BFD3-000851BC8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64">
              <a:extLst>
                <a:ext uri="{FF2B5EF4-FFF2-40B4-BE49-F238E27FC236}">
                  <a16:creationId xmlns:a16="http://schemas.microsoft.com/office/drawing/2014/main" id="{708829DB-C817-49E6-9A68-CA180E94FB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66">
              <a:extLst>
                <a:ext uri="{FF2B5EF4-FFF2-40B4-BE49-F238E27FC236}">
                  <a16:creationId xmlns:a16="http://schemas.microsoft.com/office/drawing/2014/main" id="{F6D48ED4-3DDF-47BF-87FA-07B83FD955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64">
              <a:extLst>
                <a:ext uri="{FF2B5EF4-FFF2-40B4-BE49-F238E27FC236}">
                  <a16:creationId xmlns:a16="http://schemas.microsoft.com/office/drawing/2014/main" id="{4796464F-801F-4ACF-8CA7-B166D8E422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66">
              <a:extLst>
                <a:ext uri="{FF2B5EF4-FFF2-40B4-BE49-F238E27FC236}">
                  <a16:creationId xmlns:a16="http://schemas.microsoft.com/office/drawing/2014/main" id="{EFBA0710-DB96-4132-8292-1ECBDADD73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Content Placeholder 14">
            <a:extLst>
              <a:ext uri="{FF2B5EF4-FFF2-40B4-BE49-F238E27FC236}">
                <a16:creationId xmlns:a16="http://schemas.microsoft.com/office/drawing/2014/main" id="{DB92CA21-5E5D-435A-BE07-85E6890D20FA}"/>
              </a:ext>
            </a:extLst>
          </p:cNvPr>
          <p:cNvSpPr>
            <a:spLocks noGrp="1"/>
          </p:cNvSpPr>
          <p:nvPr>
            <p:ph idx="1"/>
          </p:nvPr>
        </p:nvSpPr>
        <p:spPr>
          <a:xfrm>
            <a:off x="621544" y="2817453"/>
            <a:ext cx="3444240" cy="2935176"/>
          </a:xfrm>
        </p:spPr>
        <p:txBody>
          <a:bodyPr anchor="ctr">
            <a:normAutofit fontScale="62500" lnSpcReduction="20000"/>
          </a:bodyPr>
          <a:lstStyle/>
          <a:p>
            <a:pPr marL="0" indent="0">
              <a:buNone/>
            </a:pPr>
            <a:r>
              <a:rPr lang="en-US" dirty="0"/>
              <a:t>Foot and ankle orthopedic surgeons are medical doctors who focus on the diagnosis and treatment of injuries, diseases, and other conditions of the foot and ankle. OrthoSouth foot and ankle surgeons have completed five years of orthopedic surgical residency training, and Dr. Jameson has completed additional fellowship training dedicated to treatment of foot and ankle disorders.</a:t>
            </a:r>
            <a:endParaRPr lang="en-US" sz="1800" dirty="0"/>
          </a:p>
        </p:txBody>
      </p:sp>
      <p:pic>
        <p:nvPicPr>
          <p:cNvPr id="11" name="Picture 10" descr="A person wearing a suit and tie&#10;&#10;Description automatically generated">
            <a:extLst>
              <a:ext uri="{FF2B5EF4-FFF2-40B4-BE49-F238E27FC236}">
                <a16:creationId xmlns:a16="http://schemas.microsoft.com/office/drawing/2014/main" id="{9CE30019-344A-473D-BB9B-CAA86605B602}"/>
              </a:ext>
            </a:extLst>
          </p:cNvPr>
          <p:cNvPicPr>
            <a:picLocks noChangeAspect="1"/>
          </p:cNvPicPr>
          <p:nvPr/>
        </p:nvPicPr>
        <p:blipFill rotWithShape="1">
          <a:blip r:embed="rId2">
            <a:extLst>
              <a:ext uri="{28A0092B-C50C-407E-A947-70E740481C1C}">
                <a14:useLocalDpi xmlns:a14="http://schemas.microsoft.com/office/drawing/2010/main" val="0"/>
              </a:ext>
            </a:extLst>
          </a:blip>
          <a:srcRect l="417" r="3790" b="1"/>
          <a:stretch/>
        </p:blipFill>
        <p:spPr>
          <a:xfrm>
            <a:off x="4466900" y="531074"/>
            <a:ext cx="3566160" cy="5577118"/>
          </a:xfrm>
          <a:prstGeom prst="rect">
            <a:avLst/>
          </a:prstGeom>
        </p:spPr>
      </p:pic>
      <p:pic>
        <p:nvPicPr>
          <p:cNvPr id="9" name="Content Placeholder 8" descr="A person wearing a suit and tie&#10;&#10;Description automatically generated">
            <a:extLst>
              <a:ext uri="{FF2B5EF4-FFF2-40B4-BE49-F238E27FC236}">
                <a16:creationId xmlns:a16="http://schemas.microsoft.com/office/drawing/2014/main" id="{15E13B9E-9B31-40CE-A18C-2D572EEE7BD3}"/>
              </a:ext>
            </a:extLst>
          </p:cNvPr>
          <p:cNvPicPr>
            <a:picLocks noChangeAspect="1"/>
          </p:cNvPicPr>
          <p:nvPr/>
        </p:nvPicPr>
        <p:blipFill rotWithShape="1">
          <a:blip r:embed="rId3">
            <a:extLst>
              <a:ext uri="{28A0092B-C50C-407E-A947-70E740481C1C}">
                <a14:useLocalDpi xmlns:a14="http://schemas.microsoft.com/office/drawing/2010/main" val="0"/>
              </a:ext>
            </a:extLst>
          </a:blip>
          <a:srcRect l="28534" r="28784"/>
          <a:stretch/>
        </p:blipFill>
        <p:spPr>
          <a:xfrm>
            <a:off x="8321044" y="531074"/>
            <a:ext cx="3566160" cy="5577118"/>
          </a:xfrm>
          <a:prstGeom prst="rect">
            <a:avLst/>
          </a:prstGeom>
        </p:spPr>
      </p:pic>
      <p:sp>
        <p:nvSpPr>
          <p:cNvPr id="44" name="Rectangle 43">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7374F65F-3E4E-4777-AD1A-FDA9A8E96D30}"/>
              </a:ext>
            </a:extLst>
          </p:cNvPr>
          <p:cNvSpPr txBox="1"/>
          <p:nvPr/>
        </p:nvSpPr>
        <p:spPr>
          <a:xfrm>
            <a:off x="9088140" y="5314771"/>
            <a:ext cx="2281344" cy="369332"/>
          </a:xfrm>
          <a:prstGeom prst="rect">
            <a:avLst/>
          </a:prstGeom>
          <a:solidFill>
            <a:srgbClr val="000000">
              <a:alpha val="30196"/>
            </a:srgbClr>
          </a:solidFill>
        </p:spPr>
        <p:txBody>
          <a:bodyPr wrap="square" rtlCol="0">
            <a:spAutoFit/>
          </a:bodyPr>
          <a:lstStyle/>
          <a:p>
            <a:pPr algn="ctr"/>
            <a:r>
              <a:rPr lang="en-US" dirty="0">
                <a:solidFill>
                  <a:schemeClr val="bg1"/>
                </a:solidFill>
              </a:rPr>
              <a:t>W. Dean Jameson, MD</a:t>
            </a:r>
          </a:p>
        </p:txBody>
      </p:sp>
      <p:sp>
        <p:nvSpPr>
          <p:cNvPr id="45" name="TextBox 44">
            <a:extLst>
              <a:ext uri="{FF2B5EF4-FFF2-40B4-BE49-F238E27FC236}">
                <a16:creationId xmlns:a16="http://schemas.microsoft.com/office/drawing/2014/main" id="{F0CD5565-34F9-4800-BB64-111C5EFF40E0}"/>
              </a:ext>
            </a:extLst>
          </p:cNvPr>
          <p:cNvSpPr txBox="1"/>
          <p:nvPr/>
        </p:nvSpPr>
        <p:spPr>
          <a:xfrm>
            <a:off x="5109308" y="5314771"/>
            <a:ext cx="2281344" cy="369332"/>
          </a:xfrm>
          <a:prstGeom prst="rect">
            <a:avLst/>
          </a:prstGeom>
          <a:solidFill>
            <a:srgbClr val="000000">
              <a:alpha val="30196"/>
            </a:srgbClr>
          </a:solidFill>
        </p:spPr>
        <p:txBody>
          <a:bodyPr wrap="square" rtlCol="0">
            <a:spAutoFit/>
          </a:bodyPr>
          <a:lstStyle/>
          <a:p>
            <a:pPr algn="ctr"/>
            <a:r>
              <a:rPr lang="en-US" dirty="0">
                <a:solidFill>
                  <a:schemeClr val="bg1"/>
                </a:solidFill>
              </a:rPr>
              <a:t>Marvin Leventhal, MD</a:t>
            </a:r>
          </a:p>
        </p:txBody>
      </p:sp>
      <p:sp>
        <p:nvSpPr>
          <p:cNvPr id="46" name="Flowchart: Alternate Process 45">
            <a:hlinkClick r:id="rId4"/>
            <a:extLst>
              <a:ext uri="{FF2B5EF4-FFF2-40B4-BE49-F238E27FC236}">
                <a16:creationId xmlns:a16="http://schemas.microsoft.com/office/drawing/2014/main" id="{820C25F3-53E8-4E1E-AB50-18F6DF00A90E}"/>
              </a:ext>
            </a:extLst>
          </p:cNvPr>
          <p:cNvSpPr/>
          <p:nvPr/>
        </p:nvSpPr>
        <p:spPr>
          <a:xfrm>
            <a:off x="2483751" y="5670716"/>
            <a:ext cx="1695165" cy="678933"/>
          </a:xfrm>
          <a:prstGeom prst="flowChartAlternateProcess">
            <a:avLst/>
          </a:prstGeom>
          <a:solidFill>
            <a:srgbClr val="44A348"/>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BOOK ONLINE NOW</a:t>
            </a:r>
          </a:p>
        </p:txBody>
      </p:sp>
      <p:sp>
        <p:nvSpPr>
          <p:cNvPr id="47" name="Flowchart: Alternate Process 46">
            <a:hlinkClick r:id="rId5"/>
            <a:extLst>
              <a:ext uri="{FF2B5EF4-FFF2-40B4-BE49-F238E27FC236}">
                <a16:creationId xmlns:a16="http://schemas.microsoft.com/office/drawing/2014/main" id="{DCEEB426-4870-45E1-AF7E-610540D1D0AD}"/>
              </a:ext>
            </a:extLst>
          </p:cNvPr>
          <p:cNvSpPr/>
          <p:nvPr/>
        </p:nvSpPr>
        <p:spPr>
          <a:xfrm>
            <a:off x="462071" y="5684103"/>
            <a:ext cx="1860215" cy="678933"/>
          </a:xfrm>
          <a:prstGeom prst="flowChartAlternateProcess">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LEARN MORE</a:t>
            </a:r>
          </a:p>
        </p:txBody>
      </p:sp>
    </p:spTree>
    <p:extLst>
      <p:ext uri="{BB962C8B-B14F-4D97-AF65-F5344CB8AC3E}">
        <p14:creationId xmlns:p14="http://schemas.microsoft.com/office/powerpoint/2010/main" val="1348185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AF2101-A75E-4263-AD91-4A1785C0F470}"/>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000" kern="1200" dirty="0">
                <a:solidFill>
                  <a:srgbClr val="FFFFFF"/>
                </a:solidFill>
                <a:latin typeface="+mj-lt"/>
                <a:ea typeface="+mj-ea"/>
                <a:cs typeface="+mj-cs"/>
              </a:rPr>
              <a:t>Your Personal </a:t>
            </a:r>
            <a:r>
              <a:rPr lang="en-US" sz="4800" kern="1200" dirty="0">
                <a:solidFill>
                  <a:srgbClr val="FFFFFF"/>
                </a:solidFill>
                <a:latin typeface="+mj-lt"/>
                <a:ea typeface="+mj-ea"/>
                <a:cs typeface="+mj-cs"/>
              </a:rPr>
              <a:t>Hip &amp; Pelvis </a:t>
            </a:r>
            <a:r>
              <a:rPr lang="en-US" sz="4000" kern="1200" dirty="0">
                <a:solidFill>
                  <a:srgbClr val="FFFFFF"/>
                </a:solidFill>
                <a:latin typeface="+mj-lt"/>
                <a:ea typeface="+mj-ea"/>
                <a:cs typeface="+mj-cs"/>
              </a:rPr>
              <a:t>Specialists</a:t>
            </a:r>
            <a:endParaRPr lang="en-US" sz="4800" kern="1200" dirty="0">
              <a:solidFill>
                <a:srgbClr val="FFFFFF"/>
              </a:solidFill>
              <a:latin typeface="+mj-lt"/>
              <a:ea typeface="+mj-ea"/>
              <a:cs typeface="+mj-cs"/>
            </a:endParaRPr>
          </a:p>
        </p:txBody>
      </p:sp>
      <p:pic>
        <p:nvPicPr>
          <p:cNvPr id="41" name="Picture 40" descr="A person wearing a suit and tie&#10;&#10;Description automatically generated">
            <a:extLst>
              <a:ext uri="{FF2B5EF4-FFF2-40B4-BE49-F238E27FC236}">
                <a16:creationId xmlns:a16="http://schemas.microsoft.com/office/drawing/2014/main" id="{E777AA8A-7DCB-4728-BF06-B1C004E0931D}"/>
              </a:ext>
            </a:extLst>
          </p:cNvPr>
          <p:cNvPicPr>
            <a:picLocks noChangeAspect="1"/>
          </p:cNvPicPr>
          <p:nvPr/>
        </p:nvPicPr>
        <p:blipFill rotWithShape="1">
          <a:blip r:embed="rId2">
            <a:extLst>
              <a:ext uri="{28A0092B-C50C-407E-A947-70E740481C1C}">
                <a14:useLocalDpi xmlns:a14="http://schemas.microsoft.com/office/drawing/2010/main" val="0"/>
              </a:ext>
            </a:extLst>
          </a:blip>
          <a:srcRect l="16667" r="16667"/>
          <a:stretch/>
        </p:blipFill>
        <p:spPr>
          <a:xfrm>
            <a:off x="10110788" y="569913"/>
            <a:ext cx="1555750" cy="2422525"/>
          </a:xfrm>
          <a:prstGeom prst="rect">
            <a:avLst/>
          </a:prstGeom>
        </p:spPr>
      </p:pic>
      <p:pic>
        <p:nvPicPr>
          <p:cNvPr id="45" name="Picture 44" descr="A person wearing a suit and tie&#10;&#10;Description automatically generated">
            <a:extLst>
              <a:ext uri="{FF2B5EF4-FFF2-40B4-BE49-F238E27FC236}">
                <a16:creationId xmlns:a16="http://schemas.microsoft.com/office/drawing/2014/main" id="{E0DD40B6-1636-4052-89ED-27BA9B34CA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2600" y="569913"/>
            <a:ext cx="1555750" cy="2422525"/>
          </a:xfrm>
          <a:prstGeom prst="rect">
            <a:avLst/>
          </a:prstGeom>
        </p:spPr>
      </p:pic>
      <p:pic>
        <p:nvPicPr>
          <p:cNvPr id="49" name="Picture 48" descr="A person wearing a suit and tie&#10;&#10;Description automatically generated">
            <a:extLst>
              <a:ext uri="{FF2B5EF4-FFF2-40B4-BE49-F238E27FC236}">
                <a16:creationId xmlns:a16="http://schemas.microsoft.com/office/drawing/2014/main" id="{4097FDAB-5CAC-405B-BA88-6F9C514AC868}"/>
              </a:ext>
            </a:extLst>
          </p:cNvPr>
          <p:cNvPicPr>
            <a:picLocks noChangeAspect="1"/>
          </p:cNvPicPr>
          <p:nvPr/>
        </p:nvPicPr>
        <p:blipFill rotWithShape="1">
          <a:blip r:embed="rId4">
            <a:extLst>
              <a:ext uri="{28A0092B-C50C-407E-A947-70E740481C1C}">
                <a14:useLocalDpi xmlns:a14="http://schemas.microsoft.com/office/drawing/2010/main" val="0"/>
              </a:ext>
            </a:extLst>
          </a:blip>
          <a:srcRect l="27755" r="27755"/>
          <a:stretch/>
        </p:blipFill>
        <p:spPr>
          <a:xfrm>
            <a:off x="7375525" y="3074988"/>
            <a:ext cx="2111375" cy="3221038"/>
          </a:xfrm>
          <a:prstGeom prst="rect">
            <a:avLst/>
          </a:prstGeom>
        </p:spPr>
      </p:pic>
      <p:pic>
        <p:nvPicPr>
          <p:cNvPr id="51" name="Picture 50" descr="A person wearing a suit and tie&#10;&#10;Description automatically generated">
            <a:extLst>
              <a:ext uri="{FF2B5EF4-FFF2-40B4-BE49-F238E27FC236}">
                <a16:creationId xmlns:a16="http://schemas.microsoft.com/office/drawing/2014/main" id="{EEF1D11D-C5A8-4420-A1A2-73AF7ACB51A8}"/>
              </a:ext>
            </a:extLst>
          </p:cNvPr>
          <p:cNvPicPr>
            <a:picLocks noChangeAspect="1"/>
          </p:cNvPicPr>
          <p:nvPr/>
        </p:nvPicPr>
        <p:blipFill rotWithShape="1">
          <a:blip r:embed="rId5">
            <a:extLst>
              <a:ext uri="{28A0092B-C50C-407E-A947-70E740481C1C}">
                <a14:useLocalDpi xmlns:a14="http://schemas.microsoft.com/office/drawing/2010/main" val="0"/>
              </a:ext>
            </a:extLst>
          </a:blip>
          <a:srcRect l="27778" t="54" r="27778" b="54"/>
          <a:stretch/>
        </p:blipFill>
        <p:spPr>
          <a:xfrm>
            <a:off x="5194300" y="569913"/>
            <a:ext cx="1555750" cy="2422525"/>
          </a:xfrm>
          <a:prstGeom prst="rect">
            <a:avLst/>
          </a:prstGeom>
        </p:spPr>
      </p:pic>
      <p:pic>
        <p:nvPicPr>
          <p:cNvPr id="53" name="Picture 52" descr="A person wearing a suit and tie&#10;&#10;Description automatically generated">
            <a:extLst>
              <a:ext uri="{FF2B5EF4-FFF2-40B4-BE49-F238E27FC236}">
                <a16:creationId xmlns:a16="http://schemas.microsoft.com/office/drawing/2014/main" id="{DDA2604E-2C8F-4B80-A1B5-DD7F4C75D9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2488" y="569913"/>
            <a:ext cx="1555750" cy="2422525"/>
          </a:xfrm>
          <a:prstGeom prst="rect">
            <a:avLst/>
          </a:prstGeom>
        </p:spPr>
      </p:pic>
      <p:pic>
        <p:nvPicPr>
          <p:cNvPr id="55" name="Picture 54" descr="A person wearing a suit and tie&#10;&#10;Description automatically generated">
            <a:extLst>
              <a:ext uri="{FF2B5EF4-FFF2-40B4-BE49-F238E27FC236}">
                <a16:creationId xmlns:a16="http://schemas.microsoft.com/office/drawing/2014/main" id="{FF2CD359-0F64-4CD3-9E3E-C18D56C1D7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93873" y="3076748"/>
            <a:ext cx="2097088" cy="3221038"/>
          </a:xfrm>
          <a:prstGeom prst="rect">
            <a:avLst/>
          </a:prstGeom>
        </p:spPr>
      </p:pic>
      <p:pic>
        <p:nvPicPr>
          <p:cNvPr id="57" name="Picture 56" descr="A person wearing a suit and tie&#10;&#10;Description automatically generated">
            <a:extLst>
              <a:ext uri="{FF2B5EF4-FFF2-40B4-BE49-F238E27FC236}">
                <a16:creationId xmlns:a16="http://schemas.microsoft.com/office/drawing/2014/main" id="{3A21BF82-F2E7-400F-BD06-4875E411A212}"/>
              </a:ext>
            </a:extLst>
          </p:cNvPr>
          <p:cNvPicPr>
            <a:picLocks noChangeAspect="1"/>
          </p:cNvPicPr>
          <p:nvPr/>
        </p:nvPicPr>
        <p:blipFill rotWithShape="1">
          <a:blip r:embed="rId8">
            <a:extLst>
              <a:ext uri="{28A0092B-C50C-407E-A947-70E740481C1C}">
                <a14:useLocalDpi xmlns:a14="http://schemas.microsoft.com/office/drawing/2010/main" val="0"/>
              </a:ext>
            </a:extLst>
          </a:blip>
          <a:srcRect l="27754" r="27754"/>
          <a:stretch/>
        </p:blipFill>
        <p:spPr>
          <a:xfrm>
            <a:off x="9567863" y="3074988"/>
            <a:ext cx="2097088" cy="3221038"/>
          </a:xfrm>
          <a:prstGeom prst="rect">
            <a:avLst/>
          </a:prstGeom>
        </p:spPr>
      </p:pic>
      <p:sp>
        <p:nvSpPr>
          <p:cNvPr id="60" name="TextBox 59">
            <a:extLst>
              <a:ext uri="{FF2B5EF4-FFF2-40B4-BE49-F238E27FC236}">
                <a16:creationId xmlns:a16="http://schemas.microsoft.com/office/drawing/2014/main" id="{6956712B-9D52-4A42-885A-7651091E8CDE}"/>
              </a:ext>
            </a:extLst>
          </p:cNvPr>
          <p:cNvSpPr txBox="1"/>
          <p:nvPr/>
        </p:nvSpPr>
        <p:spPr>
          <a:xfrm>
            <a:off x="5202346" y="5531201"/>
            <a:ext cx="2088615" cy="646331"/>
          </a:xfrm>
          <a:prstGeom prst="rect">
            <a:avLst/>
          </a:prstGeom>
          <a:solidFill>
            <a:srgbClr val="000000">
              <a:alpha val="30196"/>
            </a:srgbClr>
          </a:solidFill>
        </p:spPr>
        <p:txBody>
          <a:bodyPr wrap="square" rtlCol="0">
            <a:spAutoFit/>
          </a:bodyPr>
          <a:lstStyle/>
          <a:p>
            <a:pPr algn="ctr"/>
            <a:r>
              <a:rPr lang="en-US" dirty="0">
                <a:solidFill>
                  <a:schemeClr val="bg1"/>
                </a:solidFill>
              </a:rPr>
              <a:t>Stephen Waggoner, MD</a:t>
            </a:r>
          </a:p>
        </p:txBody>
      </p:sp>
      <p:sp>
        <p:nvSpPr>
          <p:cNvPr id="61" name="TextBox 60">
            <a:extLst>
              <a:ext uri="{FF2B5EF4-FFF2-40B4-BE49-F238E27FC236}">
                <a16:creationId xmlns:a16="http://schemas.microsoft.com/office/drawing/2014/main" id="{799E9939-C263-42CF-B85B-F2EACC3F9861}"/>
              </a:ext>
            </a:extLst>
          </p:cNvPr>
          <p:cNvSpPr txBox="1"/>
          <p:nvPr/>
        </p:nvSpPr>
        <p:spPr>
          <a:xfrm>
            <a:off x="7390946" y="5567963"/>
            <a:ext cx="2111375" cy="369332"/>
          </a:xfrm>
          <a:prstGeom prst="rect">
            <a:avLst/>
          </a:prstGeom>
          <a:solidFill>
            <a:srgbClr val="000000">
              <a:alpha val="30196"/>
            </a:srgbClr>
          </a:solidFill>
        </p:spPr>
        <p:txBody>
          <a:bodyPr wrap="square" rtlCol="0">
            <a:spAutoFit/>
          </a:bodyPr>
          <a:lstStyle/>
          <a:p>
            <a:pPr algn="ctr"/>
            <a:r>
              <a:rPr lang="en-US" dirty="0">
                <a:solidFill>
                  <a:schemeClr val="bg1"/>
                </a:solidFill>
              </a:rPr>
              <a:t>Michael Neel, MD</a:t>
            </a:r>
          </a:p>
        </p:txBody>
      </p:sp>
      <p:sp>
        <p:nvSpPr>
          <p:cNvPr id="63" name="TextBox 62">
            <a:extLst>
              <a:ext uri="{FF2B5EF4-FFF2-40B4-BE49-F238E27FC236}">
                <a16:creationId xmlns:a16="http://schemas.microsoft.com/office/drawing/2014/main" id="{0ECE3D8D-EC09-48DB-8113-1C6C684A6022}"/>
              </a:ext>
            </a:extLst>
          </p:cNvPr>
          <p:cNvSpPr txBox="1"/>
          <p:nvPr/>
        </p:nvSpPr>
        <p:spPr>
          <a:xfrm>
            <a:off x="10109201" y="2241615"/>
            <a:ext cx="1555750" cy="646331"/>
          </a:xfrm>
          <a:prstGeom prst="rect">
            <a:avLst/>
          </a:prstGeom>
          <a:solidFill>
            <a:srgbClr val="000000">
              <a:alpha val="30196"/>
            </a:srgbClr>
          </a:solidFill>
        </p:spPr>
        <p:txBody>
          <a:bodyPr wrap="square" rtlCol="0">
            <a:spAutoFit/>
          </a:bodyPr>
          <a:lstStyle/>
          <a:p>
            <a:pPr algn="ctr"/>
            <a:r>
              <a:rPr lang="en-US" dirty="0">
                <a:solidFill>
                  <a:schemeClr val="bg1"/>
                </a:solidFill>
              </a:rPr>
              <a:t>Robert Lonergan, MD</a:t>
            </a:r>
          </a:p>
        </p:txBody>
      </p:sp>
      <p:sp>
        <p:nvSpPr>
          <p:cNvPr id="64" name="TextBox 63">
            <a:extLst>
              <a:ext uri="{FF2B5EF4-FFF2-40B4-BE49-F238E27FC236}">
                <a16:creationId xmlns:a16="http://schemas.microsoft.com/office/drawing/2014/main" id="{373CEEDC-78DA-40B9-9253-B055453C4FDB}"/>
              </a:ext>
            </a:extLst>
          </p:cNvPr>
          <p:cNvSpPr txBox="1"/>
          <p:nvPr/>
        </p:nvSpPr>
        <p:spPr>
          <a:xfrm>
            <a:off x="8470900" y="2258685"/>
            <a:ext cx="1557338" cy="646331"/>
          </a:xfrm>
          <a:prstGeom prst="rect">
            <a:avLst/>
          </a:prstGeom>
          <a:solidFill>
            <a:srgbClr val="000000">
              <a:alpha val="30196"/>
            </a:srgbClr>
          </a:solidFill>
        </p:spPr>
        <p:txBody>
          <a:bodyPr wrap="square" rtlCol="0">
            <a:spAutoFit/>
          </a:bodyPr>
          <a:lstStyle/>
          <a:p>
            <a:pPr algn="ctr"/>
            <a:r>
              <a:rPr lang="en-US" dirty="0">
                <a:solidFill>
                  <a:schemeClr val="bg1"/>
                </a:solidFill>
              </a:rPr>
              <a:t>Jean Simard, MD</a:t>
            </a:r>
          </a:p>
        </p:txBody>
      </p:sp>
      <p:sp>
        <p:nvSpPr>
          <p:cNvPr id="65" name="TextBox 64">
            <a:extLst>
              <a:ext uri="{FF2B5EF4-FFF2-40B4-BE49-F238E27FC236}">
                <a16:creationId xmlns:a16="http://schemas.microsoft.com/office/drawing/2014/main" id="{DEE06EF5-1FB6-4F69-B6CD-01D9D80314FE}"/>
              </a:ext>
            </a:extLst>
          </p:cNvPr>
          <p:cNvSpPr txBox="1"/>
          <p:nvPr/>
        </p:nvSpPr>
        <p:spPr>
          <a:xfrm>
            <a:off x="6832600" y="2241616"/>
            <a:ext cx="1555750" cy="646331"/>
          </a:xfrm>
          <a:prstGeom prst="rect">
            <a:avLst/>
          </a:prstGeom>
          <a:solidFill>
            <a:srgbClr val="000000">
              <a:alpha val="30196"/>
            </a:srgbClr>
          </a:solidFill>
        </p:spPr>
        <p:txBody>
          <a:bodyPr wrap="square" rtlCol="0">
            <a:spAutoFit/>
          </a:bodyPr>
          <a:lstStyle/>
          <a:p>
            <a:pPr algn="ctr"/>
            <a:r>
              <a:rPr lang="en-US" dirty="0">
                <a:solidFill>
                  <a:schemeClr val="bg1"/>
                </a:solidFill>
              </a:rPr>
              <a:t>Marvin Leventhal, MD</a:t>
            </a:r>
          </a:p>
        </p:txBody>
      </p:sp>
      <p:sp>
        <p:nvSpPr>
          <p:cNvPr id="66" name="TextBox 65">
            <a:extLst>
              <a:ext uri="{FF2B5EF4-FFF2-40B4-BE49-F238E27FC236}">
                <a16:creationId xmlns:a16="http://schemas.microsoft.com/office/drawing/2014/main" id="{920D3A5F-ED3B-4BC4-8EFE-2F23A00DA75D}"/>
              </a:ext>
            </a:extLst>
          </p:cNvPr>
          <p:cNvSpPr txBox="1"/>
          <p:nvPr/>
        </p:nvSpPr>
        <p:spPr>
          <a:xfrm>
            <a:off x="5202347" y="2243376"/>
            <a:ext cx="1531609" cy="646331"/>
          </a:xfrm>
          <a:prstGeom prst="rect">
            <a:avLst/>
          </a:prstGeom>
          <a:solidFill>
            <a:srgbClr val="000000">
              <a:alpha val="30196"/>
            </a:srgbClr>
          </a:solidFill>
        </p:spPr>
        <p:txBody>
          <a:bodyPr wrap="square" rtlCol="0">
            <a:spAutoFit/>
          </a:bodyPr>
          <a:lstStyle/>
          <a:p>
            <a:pPr algn="ctr"/>
            <a:r>
              <a:rPr lang="en-US" dirty="0">
                <a:solidFill>
                  <a:schemeClr val="bg1"/>
                </a:solidFill>
              </a:rPr>
              <a:t>Jared</a:t>
            </a:r>
          </a:p>
          <a:p>
            <a:pPr algn="ctr"/>
            <a:r>
              <a:rPr lang="en-US" dirty="0">
                <a:solidFill>
                  <a:schemeClr val="bg1"/>
                </a:solidFill>
              </a:rPr>
              <a:t>Patterson, MD</a:t>
            </a:r>
          </a:p>
        </p:txBody>
      </p:sp>
      <p:sp>
        <p:nvSpPr>
          <p:cNvPr id="68" name="TextBox 67">
            <a:extLst>
              <a:ext uri="{FF2B5EF4-FFF2-40B4-BE49-F238E27FC236}">
                <a16:creationId xmlns:a16="http://schemas.microsoft.com/office/drawing/2014/main" id="{D355048C-9FCC-4A95-B903-C7AD0BE7CED1}"/>
              </a:ext>
            </a:extLst>
          </p:cNvPr>
          <p:cNvSpPr txBox="1"/>
          <p:nvPr/>
        </p:nvSpPr>
        <p:spPr>
          <a:xfrm>
            <a:off x="9583284" y="5544588"/>
            <a:ext cx="2081667" cy="646331"/>
          </a:xfrm>
          <a:prstGeom prst="rect">
            <a:avLst/>
          </a:prstGeom>
          <a:solidFill>
            <a:srgbClr val="000000">
              <a:alpha val="30196"/>
            </a:srgbClr>
          </a:solidFill>
        </p:spPr>
        <p:txBody>
          <a:bodyPr wrap="square" rtlCol="0">
            <a:spAutoFit/>
          </a:bodyPr>
          <a:lstStyle/>
          <a:p>
            <a:pPr algn="ctr"/>
            <a:r>
              <a:rPr lang="en-US" dirty="0">
                <a:solidFill>
                  <a:schemeClr val="bg1"/>
                </a:solidFill>
              </a:rPr>
              <a:t>Drew Wodowski, MD</a:t>
            </a:r>
          </a:p>
        </p:txBody>
      </p:sp>
      <p:sp>
        <p:nvSpPr>
          <p:cNvPr id="58" name="Rectangle 57">
            <a:extLst>
              <a:ext uri="{FF2B5EF4-FFF2-40B4-BE49-F238E27FC236}">
                <a16:creationId xmlns:a16="http://schemas.microsoft.com/office/drawing/2014/main" id="{DB8CF9C6-460B-42C9-87EB-D12A0A9ECC41}"/>
              </a:ext>
            </a:extLst>
          </p:cNvPr>
          <p:cNvSpPr/>
          <p:nvPr/>
        </p:nvSpPr>
        <p:spPr>
          <a:xfrm>
            <a:off x="10109200" y="1553028"/>
            <a:ext cx="610733" cy="363158"/>
          </a:xfrm>
          <a:prstGeom prst="rect">
            <a:avLst/>
          </a:prstGeom>
          <a:solidFill>
            <a:srgbClr val="414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lowchart: Alternate Process 68">
            <a:hlinkClick r:id="rId9"/>
            <a:extLst>
              <a:ext uri="{FF2B5EF4-FFF2-40B4-BE49-F238E27FC236}">
                <a16:creationId xmlns:a16="http://schemas.microsoft.com/office/drawing/2014/main" id="{4B6A3F22-A6CC-4F97-BC2E-AB909EBD4B76}"/>
              </a:ext>
            </a:extLst>
          </p:cNvPr>
          <p:cNvSpPr/>
          <p:nvPr/>
        </p:nvSpPr>
        <p:spPr>
          <a:xfrm>
            <a:off x="2689679" y="5531201"/>
            <a:ext cx="1695165" cy="678933"/>
          </a:xfrm>
          <a:prstGeom prst="flowChartAlternateProcess">
            <a:avLst/>
          </a:prstGeom>
          <a:solidFill>
            <a:srgbClr val="44A348"/>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BOOK ONLINE NOW</a:t>
            </a:r>
          </a:p>
        </p:txBody>
      </p:sp>
      <p:sp>
        <p:nvSpPr>
          <p:cNvPr id="70" name="Flowchart: Alternate Process 69">
            <a:hlinkClick r:id="rId10"/>
            <a:extLst>
              <a:ext uri="{FF2B5EF4-FFF2-40B4-BE49-F238E27FC236}">
                <a16:creationId xmlns:a16="http://schemas.microsoft.com/office/drawing/2014/main" id="{669CB351-4E8F-4BFD-BC75-B72362E3D99A}"/>
              </a:ext>
            </a:extLst>
          </p:cNvPr>
          <p:cNvSpPr/>
          <p:nvPr/>
        </p:nvSpPr>
        <p:spPr>
          <a:xfrm>
            <a:off x="667999" y="5544588"/>
            <a:ext cx="1860215" cy="678933"/>
          </a:xfrm>
          <a:prstGeom prst="flowChartAlternateProcess">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LEARN MORE</a:t>
            </a:r>
          </a:p>
        </p:txBody>
      </p:sp>
    </p:spTree>
    <p:extLst>
      <p:ext uri="{BB962C8B-B14F-4D97-AF65-F5344CB8AC3E}">
        <p14:creationId xmlns:p14="http://schemas.microsoft.com/office/powerpoint/2010/main" val="69353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BCC5D-C173-474D-ABE0-0A91934DF87F}"/>
              </a:ext>
            </a:extLst>
          </p:cNvPr>
          <p:cNvSpPr>
            <a:spLocks noGrp="1"/>
          </p:cNvSpPr>
          <p:nvPr>
            <p:ph type="title"/>
          </p:nvPr>
        </p:nvSpPr>
        <p:spPr>
          <a:xfrm>
            <a:off x="5254690" y="1274686"/>
            <a:ext cx="6274590" cy="4018341"/>
          </a:xfrm>
          <a:noFill/>
        </p:spPr>
        <p:txBody>
          <a:bodyPr vert="horz" lIns="91440" tIns="45720" rIns="91440" bIns="45720" rtlCol="0" anchor="b">
            <a:normAutofit fontScale="90000"/>
          </a:bodyPr>
          <a:lstStyle/>
          <a:p>
            <a:r>
              <a:rPr lang="en-US" dirty="0"/>
              <a:t>Your Personal </a:t>
            </a:r>
            <a:r>
              <a:rPr lang="en-US" sz="5300" dirty="0"/>
              <a:t>Knee Preservation </a:t>
            </a:r>
            <a:r>
              <a:rPr lang="en-US" dirty="0"/>
              <a:t>Specialists</a:t>
            </a:r>
            <a:br>
              <a:rPr lang="en-US" sz="5300" dirty="0"/>
            </a:br>
            <a:br>
              <a:rPr lang="en-US" sz="2200" dirty="0"/>
            </a:br>
            <a:r>
              <a:rPr lang="en-US" sz="2700" dirty="0"/>
              <a:t>One of our 20 knee specialists is available at a time and clinic location of your choosing to help you get back to your passion. Start your relationship with the doctor who will help you today.</a:t>
            </a:r>
            <a:br>
              <a:rPr lang="en-US" sz="2700" dirty="0"/>
            </a:br>
            <a:br>
              <a:rPr lang="en-US" sz="2700" dirty="0"/>
            </a:br>
            <a:r>
              <a:rPr lang="en-US" sz="2700" dirty="0"/>
              <a:t>Book your appointment online at any time, or call our 24/7 </a:t>
            </a:r>
            <a:r>
              <a:rPr lang="en-US" sz="2700" dirty="0" err="1"/>
              <a:t>OrthoStat</a:t>
            </a:r>
            <a:r>
              <a:rPr lang="en-US" sz="2700" dirty="0"/>
              <a:t> urgent care line with an urgent injury </a:t>
            </a:r>
            <a:r>
              <a:rPr lang="en-US" sz="2700" b="1" dirty="0"/>
              <a:t>(901.261.STAT). </a:t>
            </a:r>
            <a:endParaRPr lang="en-US" sz="6000" b="1" dirty="0"/>
          </a:p>
        </p:txBody>
      </p:sp>
      <p:pic>
        <p:nvPicPr>
          <p:cNvPr id="8" name="Picture 7" descr="A picture containing outdoor, grass, road, person&#10;&#10;Description automatically generated">
            <a:extLst>
              <a:ext uri="{FF2B5EF4-FFF2-40B4-BE49-F238E27FC236}">
                <a16:creationId xmlns:a16="http://schemas.microsoft.com/office/drawing/2014/main" id="{A311DFFF-63A4-4863-849A-5E2BAFFA4D11}"/>
              </a:ext>
            </a:extLst>
          </p:cNvPr>
          <p:cNvPicPr>
            <a:picLocks noChangeAspect="1"/>
          </p:cNvPicPr>
          <p:nvPr/>
        </p:nvPicPr>
        <p:blipFill rotWithShape="1">
          <a:blip r:embed="rId2">
            <a:extLst>
              <a:ext uri="{28A0092B-C50C-407E-A947-70E740481C1C}">
                <a14:useLocalDpi xmlns:a14="http://schemas.microsoft.com/office/drawing/2010/main" val="0"/>
              </a:ext>
            </a:extLst>
          </a:blip>
          <a:srcRect r="1" b="1647"/>
          <a:stretch/>
        </p:blipFill>
        <p:spPr>
          <a:xfrm>
            <a:off x="1" y="10"/>
            <a:ext cx="4654296" cy="6857990"/>
          </a:xfrm>
          <a:prstGeom prst="rect">
            <a:avLst/>
          </a:prstGeom>
        </p:spPr>
      </p:pic>
      <p:sp>
        <p:nvSpPr>
          <p:cNvPr id="11" name="Flowchart: Alternate Process 10">
            <a:hlinkClick r:id="rId3"/>
            <a:extLst>
              <a:ext uri="{FF2B5EF4-FFF2-40B4-BE49-F238E27FC236}">
                <a16:creationId xmlns:a16="http://schemas.microsoft.com/office/drawing/2014/main" id="{364D1D4F-A239-4E6A-8ED9-B6FE6221595D}"/>
              </a:ext>
            </a:extLst>
          </p:cNvPr>
          <p:cNvSpPr/>
          <p:nvPr/>
        </p:nvSpPr>
        <p:spPr>
          <a:xfrm>
            <a:off x="8553450" y="5560233"/>
            <a:ext cx="1695165" cy="678933"/>
          </a:xfrm>
          <a:prstGeom prst="flowChartAlternateProcess">
            <a:avLst/>
          </a:prstGeom>
          <a:solidFill>
            <a:srgbClr val="44A348"/>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a:t>BOOK ONLINE NOW</a:t>
            </a:r>
          </a:p>
        </p:txBody>
      </p:sp>
      <p:sp>
        <p:nvSpPr>
          <p:cNvPr id="12" name="Flowchart: Alternate Process 11">
            <a:hlinkClick r:id="rId4"/>
            <a:extLst>
              <a:ext uri="{FF2B5EF4-FFF2-40B4-BE49-F238E27FC236}">
                <a16:creationId xmlns:a16="http://schemas.microsoft.com/office/drawing/2014/main" id="{688BC017-3834-40B8-A7E8-32C2D0DD13A9}"/>
              </a:ext>
            </a:extLst>
          </p:cNvPr>
          <p:cNvSpPr/>
          <p:nvPr/>
        </p:nvSpPr>
        <p:spPr>
          <a:xfrm>
            <a:off x="6531770" y="5573620"/>
            <a:ext cx="1860215" cy="678933"/>
          </a:xfrm>
          <a:prstGeom prst="flowChartAlternateProcess">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LEARN MORE</a:t>
            </a:r>
          </a:p>
        </p:txBody>
      </p:sp>
    </p:spTree>
    <p:extLst>
      <p:ext uri="{BB962C8B-B14F-4D97-AF65-F5344CB8AC3E}">
        <p14:creationId xmlns:p14="http://schemas.microsoft.com/office/powerpoint/2010/main" val="8655133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BE38A1DCDC53547A07DABB3EACB88F9" ma:contentTypeVersion="13" ma:contentTypeDescription="Create a new document." ma:contentTypeScope="" ma:versionID="fb65ea5d332171c08c24efb62a830d93">
  <xsd:schema xmlns:xsd="http://www.w3.org/2001/XMLSchema" xmlns:xs="http://www.w3.org/2001/XMLSchema" xmlns:p="http://schemas.microsoft.com/office/2006/metadata/properties" xmlns:ns3="d177efde-190d-4284-ac52-17d16ff931c4" xmlns:ns4="506b49b8-94fc-442a-a571-fd1ed4d02fba" targetNamespace="http://schemas.microsoft.com/office/2006/metadata/properties" ma:root="true" ma:fieldsID="1c597cc027de2fce52365cfa6484b940" ns3:_="" ns4:_="">
    <xsd:import namespace="d177efde-190d-4284-ac52-17d16ff931c4"/>
    <xsd:import namespace="506b49b8-94fc-442a-a571-fd1ed4d02fba"/>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77efde-190d-4284-ac52-17d16ff931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06b49b8-94fc-442a-a571-fd1ed4d02fb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851118F-A677-41A3-8E88-C97ACADACF2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9DA1FDF-00A5-475F-A6CC-81BB649DA22D}">
  <ds:schemaRefs>
    <ds:schemaRef ds:uri="http://schemas.microsoft.com/sharepoint/v3/contenttype/forms"/>
  </ds:schemaRefs>
</ds:datastoreItem>
</file>

<file path=customXml/itemProps3.xml><?xml version="1.0" encoding="utf-8"?>
<ds:datastoreItem xmlns:ds="http://schemas.openxmlformats.org/officeDocument/2006/customXml" ds:itemID="{D947E249-29A2-4B54-A64E-8A17BF982B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77efde-190d-4284-ac52-17d16ff931c4"/>
    <ds:schemaRef ds:uri="506b49b8-94fc-442a-a571-fd1ed4d02f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1150</Words>
  <Application>Microsoft Office PowerPoint</Application>
  <PresentationFormat>Widescreen</PresentationFormat>
  <Paragraphs>161</Paragraphs>
  <Slides>19</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brandon-grotesque</vt:lpstr>
      <vt:lpstr>Calibri</vt:lpstr>
      <vt:lpstr>Calibri Light</vt:lpstr>
      <vt:lpstr>Tw Cen MT</vt:lpstr>
      <vt:lpstr>Office Theme</vt:lpstr>
      <vt:lpstr>PowerPoint Presentation</vt:lpstr>
      <vt:lpstr>Who Are We?</vt:lpstr>
      <vt:lpstr>Convenience &amp; Accessibility</vt:lpstr>
      <vt:lpstr>Safety. Accessibility. Convenience. Welcome Back to OrthoSouth.</vt:lpstr>
      <vt:lpstr>No matter the need, we have a doctor ready to listen first, diagnose second, then work with you on a personalized treatment plan.</vt:lpstr>
      <vt:lpstr>Your Personal  Hand, Wrist, &amp; Elbow (Upper Extremity) Experts</vt:lpstr>
      <vt:lpstr>Your Personal  Foot &amp; Ankle Experts</vt:lpstr>
      <vt:lpstr>Your Personal Hip &amp; Pelvis Specialists</vt:lpstr>
      <vt:lpstr>Your Personal Knee Preservation Specialists  One of our 20 knee specialists is available at a time and clinic location of your choosing to help you get back to your passion. Start your relationship with the doctor who will help you today.  Book your appointment online at any time, or call our 24/7 OrthoStat urgent care line with an urgent injury (901.261.STAT). </vt:lpstr>
      <vt:lpstr>Your Personal Back &amp; Neck Doctors</vt:lpstr>
      <vt:lpstr>Your Personal  Shoulder Recovery Specialists</vt:lpstr>
      <vt:lpstr>24/7 Urgent Orthopedic Care with OrthoStat</vt:lpstr>
      <vt:lpstr>When to Visit OrthoStat</vt:lpstr>
      <vt:lpstr>Now Offering Telemedicine </vt:lpstr>
      <vt:lpstr>Locations</vt:lpstr>
      <vt:lpstr>Stretches and Exercises to Manage “Runner’s Knee”</vt:lpstr>
      <vt:lpstr>Exercises for Shoulder Pain</vt:lpstr>
      <vt:lpstr>Stretches for Upper Back and Neck Pain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Kandel, Melissa</dc:creator>
  <cp:lastModifiedBy>Kandel, Melissa</cp:lastModifiedBy>
  <cp:revision>1</cp:revision>
  <dcterms:created xsi:type="dcterms:W3CDTF">2020-06-05T21:39:02Z</dcterms:created>
  <dcterms:modified xsi:type="dcterms:W3CDTF">2020-06-05T21:39:13Z</dcterms:modified>
</cp:coreProperties>
</file>