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4" r:id="rId1"/>
    <p:sldMasterId id="2147483769" r:id="rId2"/>
  </p:sldMasterIdLst>
  <p:notesMasterIdLst>
    <p:notesMasterId r:id="rId15"/>
  </p:notesMasterIdLst>
  <p:sldIdLst>
    <p:sldId id="265" r:id="rId3"/>
    <p:sldId id="257" r:id="rId4"/>
    <p:sldId id="264" r:id="rId5"/>
    <p:sldId id="268" r:id="rId6"/>
    <p:sldId id="377" r:id="rId7"/>
    <p:sldId id="260" r:id="rId8"/>
    <p:sldId id="262" r:id="rId9"/>
    <p:sldId id="374" r:id="rId10"/>
    <p:sldId id="263" r:id="rId11"/>
    <p:sldId id="372" r:id="rId12"/>
    <p:sldId id="271" r:id="rId13"/>
    <p:sldId id="38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830"/>
    <a:srgbClr val="FF6699"/>
    <a:srgbClr val="FF3399"/>
    <a:srgbClr val="C6410C"/>
    <a:srgbClr val="FCA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6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26756-F54F-4278-A825-78BB2596F312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D7865-8D3E-41A5-94F3-6FCB211464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2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E8699-B164-4ED9-8E14-F9ECA0C05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3C249A-2F53-4C44-AD7D-D5E9CC831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DDE57-D9DE-484D-8010-44E929511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CFB4-3055-4E96-A0F1-E82656CAC793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0D370-1117-4FEC-AA4E-9D8EE7963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5E76D-3709-4A6B-97B1-14058F7C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74BD-1AD5-4818-A3DC-125C4B33F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7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18FB7-0838-4B09-9447-60FE66DF3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06B319-21E4-40F7-B4B8-F07574729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DA9A0-C4FB-42E4-9757-3EFBD32F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CFB4-3055-4E96-A0F1-E82656CAC793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6A31D-E835-4417-AEFC-7092CFF7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FCF99-7D2E-4CE0-8C49-C9F33CB8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74BD-1AD5-4818-A3DC-125C4B33F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0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A7D332-CEFA-4CBD-977E-846B828F5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33B55-5507-442D-8297-6BD5D15C7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30F34-6188-4250-97A8-9BB3A972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CFB4-3055-4E96-A0F1-E82656CAC793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AE7AA-914A-4C24-8357-03B693B0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7116-0CE6-469F-9DBF-D1C220C9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74BD-1AD5-4818-A3DC-125C4B33F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544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4AD89E-1E3E-4F95-BDD9-72F80AE2C9B0}"/>
              </a:ext>
            </a:extLst>
          </p:cNvPr>
          <p:cNvGrpSpPr/>
          <p:nvPr userDrawn="1"/>
        </p:nvGrpSpPr>
        <p:grpSpPr>
          <a:xfrm>
            <a:off x="8660526" y="6279732"/>
            <a:ext cx="2459715" cy="690988"/>
            <a:chOff x="8660526" y="6279732"/>
            <a:chExt cx="2459715" cy="6909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39492F3-D059-418E-A4B1-F6E1FEF98F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60526" y="6279732"/>
              <a:ext cx="451944" cy="5334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FAEB2AD-DEE8-445C-A7E5-6F3EA56842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4944" y="6279732"/>
              <a:ext cx="1905297" cy="690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3446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41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A3B9A0-2409-4819-ACC6-25C94D305120}"/>
              </a:ext>
            </a:extLst>
          </p:cNvPr>
          <p:cNvGrpSpPr/>
          <p:nvPr userDrawn="1"/>
        </p:nvGrpSpPr>
        <p:grpSpPr>
          <a:xfrm>
            <a:off x="8411204" y="6329943"/>
            <a:ext cx="2459715" cy="690988"/>
            <a:chOff x="8660526" y="6279732"/>
            <a:chExt cx="2459715" cy="6909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03D2BE-B76F-4E66-9242-AFCBFBB1F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60526" y="6279732"/>
              <a:ext cx="451944" cy="5334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11C138C-0B6A-4DFD-979E-08F9A4477F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4944" y="6279732"/>
              <a:ext cx="1905297" cy="690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2093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49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62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0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03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6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1347-F4D1-4844-A27B-684DDF57A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A6F24-543B-4B98-9C5E-0CD57199C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8835A-1906-41A9-BBF0-308367678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CFB4-3055-4E96-A0F1-E82656CAC793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DFEEA-4332-4F45-AE60-E8AAACF6A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13460-BBD3-4E06-94C8-C42A7C04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74BD-1AD5-4818-A3DC-125C4B33F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52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06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50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0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E207-1218-4BEB-B2D9-376D5E64C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DF83C-1389-45C0-A90C-6ABA8F79D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043D5-CB82-4E29-93D9-7379A0CBE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CFB4-3055-4E96-A0F1-E82656CAC793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9C899-E91C-4F15-9F16-7BEB3FCB9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EE74A-3553-4F82-9862-688AD441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74BD-1AD5-4818-A3DC-125C4B33F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FC67A-0547-4229-91B1-E3C1D2389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D632A-7E78-4D73-A79B-B4DB8A2B2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E03A8-6F7A-4FC3-A8EA-D16EAB369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A53FE-077E-4D34-8E9E-AC1EDF759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CFB4-3055-4E96-A0F1-E82656CAC793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3507C-A42F-4EE4-AAD3-999ACB3B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34A13-AB5D-4FDA-B17A-66B1CAEB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74BD-1AD5-4818-A3DC-125C4B33F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2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C11B8-632A-4038-8814-C5820905D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CDCAF-7ED5-423A-81FD-F56834ED0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03BDA-2E84-47FD-83F1-A197041D5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BAAF1-637D-4525-B0DE-52DA47A38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445B7-661B-4151-BFF1-AF8747F6C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F66C3C-AFEF-4D6C-901F-72A738DA6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CFB4-3055-4E96-A0F1-E82656CAC793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7F0937-8F16-4E5C-8210-8B97536A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11534-0C2F-441A-ADF9-F7C311D2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74BD-1AD5-4818-A3DC-125C4B33F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4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5B134-6004-41E0-BBCD-8582A838E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0BCD44-020F-40C8-BFA1-2248D43B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CFB4-3055-4E96-A0F1-E82656CAC793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00E36-F1EF-4D97-BA9E-0E96AEA4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08FA5-E21B-473D-8492-9C5B5782A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74BD-1AD5-4818-A3DC-125C4B33F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3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B8EABF-ADB8-4553-841B-AF6932E2C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CFB4-3055-4E96-A0F1-E82656CAC793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39184-357E-464D-AE36-726C85EC7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43F36-04EE-471B-9C23-CB7E6B227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74BD-1AD5-4818-A3DC-125C4B33F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5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0D06-DDB8-43EE-95E0-A43B9395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E6AF3-D987-4B49-B685-5418ABE5B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A6E35-2FAF-4C3A-8FAE-9DA59602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7B6FB-2FCE-4B8A-B1CE-89E47F38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CFB4-3055-4E96-A0F1-E82656CAC793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6F8FD-8517-4E00-9833-A613E0ED0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23552-FDA1-4031-8129-42DBB63B0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74BD-1AD5-4818-A3DC-125C4B33F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4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8B8CE-ED5F-4526-9DA8-73B113D23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666501-76D6-4556-91C5-4269FFE33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6CD38-E3DE-4D03-8EA5-3692B5BA0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4198E-4E4F-49C1-8269-F897E5319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CFB4-3055-4E96-A0F1-E82656CAC793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73A85-69F3-47AD-BB8F-90EBBBAB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BD41A-372D-4DAF-8368-F98A37671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74BD-1AD5-4818-A3DC-125C4B33F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9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0926E6-9E99-4BFC-8B35-8984AEAFB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B96A3-37B7-4AC4-BC4E-B397BDB0F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9AC14-65CA-4073-B0C5-B1E2C98BD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8CFB4-3055-4E96-A0F1-E82656CAC793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95FE3-E643-4C53-8AE9-D13964EB3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746DF-30E1-4A5A-BCB6-483208E7C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474BD-1AD5-4818-A3DC-125C4B33F7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3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A98CFB4-3055-4E96-A0F1-E82656CAC793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3D474BD-1AD5-4818-A3DC-125C4B33F78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F6D0ED-52F7-40CF-ADAC-D7CE88FCE5FE}"/>
              </a:ext>
            </a:extLst>
          </p:cNvPr>
          <p:cNvGrpSpPr/>
          <p:nvPr userDrawn="1"/>
        </p:nvGrpSpPr>
        <p:grpSpPr>
          <a:xfrm>
            <a:off x="9564895" y="6197424"/>
            <a:ext cx="2459715" cy="752800"/>
            <a:chOff x="8660526" y="6279732"/>
            <a:chExt cx="2459715" cy="6909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EE4BB3-2F7F-4D40-88FD-1814A61CC9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60526" y="6279732"/>
              <a:ext cx="451944" cy="5334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C5E7A5-7181-41E3-AAA7-9325824698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4944" y="6279732"/>
              <a:ext cx="1905297" cy="690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9252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904BE49-D42F-4F46-B6D8-2F3171216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7C06C8-18BE-4336-B9E0-3E15ACC93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1C39E9B-4917-47D7-B9CB-56480F887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5F7200AE-DDFE-46D2-ABCA-99906B970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CAC40760-2393-4FAE-9A58-F4CDC0671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1080422B-1649-4C8E-9459-421424360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0136A7BD-0DB3-401B-A6AB-38BD30D10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FD037346-242B-41AF-8CF5-C35284CA2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238EBF94-0BBF-4BAE-AE27-729E3AC13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3940EFD7-EB1A-47AF-9DC9-7D4FCC601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6BAA7A10-98A8-4931-9BE2-B573EB376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420223F5-34A9-4388-AF7B-38C76242F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3CC9C746-C646-4363-B3D3-349B5C18C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3EAA5BC5-AB13-4C8E-9D9D-05DE777C5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500FC397-0569-4EC4-926A-DDD62AC49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284FF041-FE7D-47CD-830F-7FABF41C7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224154F3-CDFE-4FFF-92E4-ECEACF4A6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CCE7404D-AA5A-4B82-A875-07F35D7C2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526B6FED-4F20-4070-95B4-FF6F439E1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3A75958D-1716-4B5A-A745-AFA4962FA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531A2051-17DE-4E9D-9EA6-026B97B1A9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E0642A0-80D3-4F37-8249-A07E6F382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12194680" cy="41277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2200D7-0CAD-4014-8331-7727C35F5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79" y="624109"/>
            <a:ext cx="11552981" cy="3119304"/>
          </a:xfrm>
          <a:prstGeom prst="rect">
            <a:avLst/>
          </a:prstGeom>
          <a:ln w="12700">
            <a:noFill/>
          </a:ln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FA760135-24A9-40C9-B45F-2EB5B642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20E3CEE0-0CB3-421F-99FC-4585E6243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346BB80-2556-4779-9642-5706CAA33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ubtitle 2">
            <a:extLst>
              <a:ext uri="{FF2B5EF4-FFF2-40B4-BE49-F238E27FC236}">
                <a16:creationId xmlns:a16="http://schemas.microsoft.com/office/drawing/2014/main" id="{28F47BCF-142F-445E-BD4A-4A69A1A6E42B}"/>
              </a:ext>
            </a:extLst>
          </p:cNvPr>
          <p:cNvSpPr txBox="1">
            <a:spLocks/>
          </p:cNvSpPr>
          <p:nvPr/>
        </p:nvSpPr>
        <p:spPr>
          <a:xfrm>
            <a:off x="1683982" y="4293388"/>
            <a:ext cx="8833655" cy="727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4472C4"/>
              </a:buClr>
              <a:buSzPct val="80000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14C06-E576-4866-B5C0-DFA91F614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290" y="4418251"/>
            <a:ext cx="11787829" cy="112552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600" kern="1200" dirty="0">
                <a:solidFill>
                  <a:srgbClr val="FFFFFE"/>
                </a:solidFill>
                <a:latin typeface="+mn-lt"/>
                <a:ea typeface="+mn-ea"/>
                <a:cs typeface="+mn-cs"/>
              </a:rPr>
              <a:t>Improving Employee Health and Wellbeing One Step at a time</a:t>
            </a:r>
          </a:p>
        </p:txBody>
      </p:sp>
    </p:spTree>
    <p:extLst>
      <p:ext uri="{BB962C8B-B14F-4D97-AF65-F5344CB8AC3E}">
        <p14:creationId xmlns:p14="http://schemas.microsoft.com/office/powerpoint/2010/main" val="336762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8846C8-720A-4C54-998A-8AF97151E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03375"/>
            <a:ext cx="5291666" cy="36512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DD2043-0811-461B-B2FB-843DC0D63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688219"/>
            <a:ext cx="5291667" cy="348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4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8FAA7-18F3-49DC-95CC-08EA9299A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We’re Here For YOU</a:t>
            </a:r>
            <a:br>
              <a:rPr lang="en-US" sz="4800" dirty="0"/>
            </a:br>
            <a:r>
              <a:rPr lang="en-US" sz="4000" dirty="0"/>
              <a:t>HR Remote Services </a:t>
            </a:r>
            <a:endParaRPr lang="en-US" sz="4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6D95A0-F974-4760-9C81-B15BDA14D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1725" y="2018299"/>
            <a:ext cx="9333534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Wellness</a:t>
            </a:r>
          </a:p>
          <a:p>
            <a:r>
              <a:rPr lang="en-US" sz="1400" b="1" dirty="0"/>
              <a:t>General Wellness questions </a:t>
            </a:r>
            <a:r>
              <a:rPr lang="en-US" sz="1400" dirty="0"/>
              <a:t>- wellness@memphistn.gov or 901-633-8661</a:t>
            </a:r>
          </a:p>
          <a:p>
            <a:r>
              <a:rPr lang="en-US" sz="1400" b="1" dirty="0"/>
              <a:t> 24/7 Blue Cross Blue Shield Nurse Line </a:t>
            </a:r>
            <a:r>
              <a:rPr lang="en-US" sz="1400" dirty="0"/>
              <a:t>-</a:t>
            </a:r>
            <a:r>
              <a:rPr lang="en-US" sz="1400" b="1" dirty="0"/>
              <a:t> </a:t>
            </a:r>
            <a:r>
              <a:rPr lang="en-US" sz="1400" dirty="0"/>
              <a:t>800.818.8581</a:t>
            </a:r>
          </a:p>
          <a:p>
            <a:r>
              <a:rPr lang="en-US" sz="1400" b="1" dirty="0"/>
              <a:t> 24/7 Physicians Now TeleHealth </a:t>
            </a:r>
            <a:r>
              <a:rPr lang="en-US" sz="1400" dirty="0"/>
              <a:t>-</a:t>
            </a:r>
            <a:r>
              <a:rPr lang="en-US" sz="1400" b="1" dirty="0"/>
              <a:t> </a:t>
            </a:r>
            <a:r>
              <a:rPr lang="en-US" sz="1400" dirty="0"/>
              <a:t>Register for Physician Now at bcbst.com/member and click "Talk with a Doctor Now" or call 1-888-283-6691</a:t>
            </a:r>
          </a:p>
          <a:p>
            <a:r>
              <a:rPr lang="en-US" sz="1400" b="1" dirty="0"/>
              <a:t> City of Memphis Employee Clinic </a:t>
            </a:r>
            <a:r>
              <a:rPr lang="en-US" sz="1400" dirty="0"/>
              <a:t>-</a:t>
            </a:r>
            <a:r>
              <a:rPr lang="en-US" sz="1400" b="1" dirty="0"/>
              <a:t> </a:t>
            </a:r>
            <a:r>
              <a:rPr lang="en-US" sz="1400" dirty="0"/>
              <a:t>1520 Union Ave. 901-725-9055 or 901-276-2410. Employees are encouraged to call before coming to clinic.  If symptomatic &amp; meet testing criteria, they can receive testing in parking lot</a:t>
            </a:r>
          </a:p>
          <a:p>
            <a:r>
              <a:rPr lang="en-US" sz="1400" b="1" dirty="0"/>
              <a:t> Concern Employee Assistance </a:t>
            </a:r>
            <a:r>
              <a:rPr lang="en-US" sz="1400" dirty="0"/>
              <a:t>Program - Now conducting counseling by telehealth (video) or telephonic visits. Call 901-458-4000 or visit www.concernonline.org</a:t>
            </a:r>
          </a:p>
          <a:p>
            <a:r>
              <a:rPr lang="en-US" sz="1400" b="1" dirty="0"/>
              <a:t> Virtual Fitness Classes &amp; Financial Wellness Workshops</a:t>
            </a:r>
          </a:p>
          <a:p>
            <a:r>
              <a:rPr lang="en-US" sz="1400" b="1" dirty="0"/>
              <a:t>Dental Incentive - </a:t>
            </a:r>
            <a:r>
              <a:rPr lang="en-US" sz="1400" dirty="0"/>
              <a:t>Email your dental cleaning Explanation of Benefits from MetLife to wellness@memphistn.gov.</a:t>
            </a:r>
          </a:p>
          <a:p>
            <a:r>
              <a:rPr lang="en-US" sz="1400" b="1" dirty="0"/>
              <a:t>Public Service Loan Forgiveness, Tuition Reimbursement, Student Loan Assistance Program - </a:t>
            </a:r>
            <a:r>
              <a:rPr lang="en-US" sz="1400" dirty="0"/>
              <a:t>please email wellness@memphistn.gov 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A2B2E3-71E9-41FF-9AA3-B9CAF0348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4" b="92053" l="9744" r="93846">
                        <a14:foregroundMark x1="46154" y1="92053" x2="46154" y2="92053"/>
                        <a14:foregroundMark x1="93846" y1="28146" x2="93846" y2="281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006" y="1792936"/>
            <a:ext cx="686913" cy="106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2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E166-53DC-492E-8A06-B04AC7B40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= </a:t>
            </a:r>
            <a:r>
              <a:rPr lang="en-US" dirty="0">
                <a:solidFill>
                  <a:srgbClr val="92D050"/>
                </a:solidFill>
              </a:rPr>
              <a:t>BE WELL!</a:t>
            </a:r>
          </a:p>
        </p:txBody>
      </p:sp>
    </p:spTree>
    <p:extLst>
      <p:ext uri="{BB962C8B-B14F-4D97-AF65-F5344CB8AC3E}">
        <p14:creationId xmlns:p14="http://schemas.microsoft.com/office/powerpoint/2010/main" val="30545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8D6DC9C7-1390-4BD3-A80B-DEB773F5A3DD}"/>
              </a:ext>
            </a:extLst>
          </p:cNvPr>
          <p:cNvSpPr/>
          <p:nvPr/>
        </p:nvSpPr>
        <p:spPr>
          <a:xfrm>
            <a:off x="706584" y="2794630"/>
            <a:ext cx="2466108" cy="1013282"/>
          </a:xfrm>
          <a:prstGeom prst="homePlat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B15AA6-012D-478B-8656-DC960BBEEEB0}"/>
              </a:ext>
            </a:extLst>
          </p:cNvPr>
          <p:cNvSpPr/>
          <p:nvPr/>
        </p:nvSpPr>
        <p:spPr>
          <a:xfrm>
            <a:off x="935958" y="2973491"/>
            <a:ext cx="1664195" cy="5518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DF8A387-36BE-4D20-881D-DC35FD822055}"/>
              </a:ext>
            </a:extLst>
          </p:cNvPr>
          <p:cNvSpPr/>
          <p:nvPr/>
        </p:nvSpPr>
        <p:spPr>
          <a:xfrm>
            <a:off x="3641376" y="2794628"/>
            <a:ext cx="2420585" cy="1013284"/>
          </a:xfrm>
          <a:prstGeom prst="homePlat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3BBACC-0FF9-4CB3-907B-1D8475CFC14B}"/>
              </a:ext>
            </a:extLst>
          </p:cNvPr>
          <p:cNvSpPr/>
          <p:nvPr/>
        </p:nvSpPr>
        <p:spPr>
          <a:xfrm>
            <a:off x="3801649" y="2994025"/>
            <a:ext cx="1816274" cy="5107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EMOTIONAL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D9285A79-EF7B-4ACC-AB61-FC05F4A759E9}"/>
              </a:ext>
            </a:extLst>
          </p:cNvPr>
          <p:cNvSpPr/>
          <p:nvPr/>
        </p:nvSpPr>
        <p:spPr>
          <a:xfrm>
            <a:off x="9313102" y="2794629"/>
            <a:ext cx="2423076" cy="1013284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A779BF37-589A-41D2-B22A-2667335D122D}"/>
              </a:ext>
            </a:extLst>
          </p:cNvPr>
          <p:cNvSpPr/>
          <p:nvPr/>
        </p:nvSpPr>
        <p:spPr>
          <a:xfrm>
            <a:off x="6461887" y="2794628"/>
            <a:ext cx="2384240" cy="1013284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C96A0-4FA2-4E6A-89B2-48912A1D5E24}"/>
              </a:ext>
            </a:extLst>
          </p:cNvPr>
          <p:cNvSpPr/>
          <p:nvPr/>
        </p:nvSpPr>
        <p:spPr>
          <a:xfrm>
            <a:off x="6733997" y="3000590"/>
            <a:ext cx="1586346" cy="5681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AFFB1C-4D75-4FF5-8638-9D7BB7D59742}"/>
              </a:ext>
            </a:extLst>
          </p:cNvPr>
          <p:cNvSpPr/>
          <p:nvPr/>
        </p:nvSpPr>
        <p:spPr>
          <a:xfrm>
            <a:off x="9615054" y="2994025"/>
            <a:ext cx="1533110" cy="5758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  <p:grpSp>
        <p:nvGrpSpPr>
          <p:cNvPr id="13" name="Google Shape;575;p39">
            <a:extLst>
              <a:ext uri="{FF2B5EF4-FFF2-40B4-BE49-F238E27FC236}">
                <a16:creationId xmlns:a16="http://schemas.microsoft.com/office/drawing/2014/main" id="{2CF6DEB6-A652-4AD8-B96E-3A41DE0BA915}"/>
              </a:ext>
            </a:extLst>
          </p:cNvPr>
          <p:cNvGrpSpPr/>
          <p:nvPr/>
        </p:nvGrpSpPr>
        <p:grpSpPr>
          <a:xfrm>
            <a:off x="2207011" y="2027432"/>
            <a:ext cx="588143" cy="470659"/>
            <a:chOff x="3972400" y="4996350"/>
            <a:chExt cx="381000" cy="442675"/>
          </a:xfrm>
          <a:solidFill>
            <a:schemeClr val="accent2"/>
          </a:solidFill>
        </p:grpSpPr>
        <p:sp>
          <p:nvSpPr>
            <p:cNvPr id="14" name="Google Shape;576;p39">
              <a:extLst>
                <a:ext uri="{FF2B5EF4-FFF2-40B4-BE49-F238E27FC236}">
                  <a16:creationId xmlns:a16="http://schemas.microsoft.com/office/drawing/2014/main" id="{51DDC507-9386-4B8F-8565-1726CAD9165A}"/>
                </a:ext>
              </a:extLst>
            </p:cNvPr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577;p39">
              <a:extLst>
                <a:ext uri="{FF2B5EF4-FFF2-40B4-BE49-F238E27FC236}">
                  <a16:creationId xmlns:a16="http://schemas.microsoft.com/office/drawing/2014/main" id="{8148A227-A37A-478E-AAAE-0ECA4124356C}"/>
                </a:ext>
              </a:extLst>
            </p:cNvPr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Google Shape;548;p39">
            <a:extLst>
              <a:ext uri="{FF2B5EF4-FFF2-40B4-BE49-F238E27FC236}">
                <a16:creationId xmlns:a16="http://schemas.microsoft.com/office/drawing/2014/main" id="{FB6576C8-8BBD-494C-AA64-0F7D536960C6}"/>
              </a:ext>
            </a:extLst>
          </p:cNvPr>
          <p:cNvSpPr/>
          <p:nvPr/>
        </p:nvSpPr>
        <p:spPr>
          <a:xfrm>
            <a:off x="874402" y="2001978"/>
            <a:ext cx="1019684" cy="521571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oogle Shape;482;p39">
            <a:extLst>
              <a:ext uri="{FF2B5EF4-FFF2-40B4-BE49-F238E27FC236}">
                <a16:creationId xmlns:a16="http://schemas.microsoft.com/office/drawing/2014/main" id="{3CB534F3-76AA-4CC5-8B49-0A740CE5E3E8}"/>
              </a:ext>
            </a:extLst>
          </p:cNvPr>
          <p:cNvSpPr/>
          <p:nvPr/>
        </p:nvSpPr>
        <p:spPr>
          <a:xfrm>
            <a:off x="6979156" y="1844692"/>
            <a:ext cx="1096027" cy="664547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 descr="Team">
            <a:extLst>
              <a:ext uri="{FF2B5EF4-FFF2-40B4-BE49-F238E27FC236}">
                <a16:creationId xmlns:a16="http://schemas.microsoft.com/office/drawing/2014/main" id="{368DFD7F-822D-4CF8-8CE2-FFEFD095F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8657" y="1893391"/>
            <a:ext cx="739140" cy="739140"/>
          </a:xfrm>
          <a:prstGeom prst="rect">
            <a:avLst/>
          </a:prstGeom>
        </p:spPr>
      </p:pic>
      <p:pic>
        <p:nvPicPr>
          <p:cNvPr id="22" name="Graphic 21" descr="Brain in head">
            <a:extLst>
              <a:ext uri="{FF2B5EF4-FFF2-40B4-BE49-F238E27FC236}">
                <a16:creationId xmlns:a16="http://schemas.microsoft.com/office/drawing/2014/main" id="{6BF9975E-7721-438B-A492-6FC1EC4D3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9531" y="1776560"/>
            <a:ext cx="842611" cy="84261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35F9823-FBAD-41E4-955C-4693D324EEC5}"/>
              </a:ext>
            </a:extLst>
          </p:cNvPr>
          <p:cNvSpPr txBox="1"/>
          <p:nvPr/>
        </p:nvSpPr>
        <p:spPr>
          <a:xfrm flipV="1">
            <a:off x="7044018" y="2041426"/>
            <a:ext cx="596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571B40-6829-4660-857B-A865A1CF1A65}"/>
              </a:ext>
            </a:extLst>
          </p:cNvPr>
          <p:cNvSpPr/>
          <p:nvPr/>
        </p:nvSpPr>
        <p:spPr>
          <a:xfrm>
            <a:off x="30678" y="5364"/>
            <a:ext cx="12093879" cy="927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B1CF9B-46A7-4C11-9DBC-E435D97CA2FB}"/>
              </a:ext>
            </a:extLst>
          </p:cNvPr>
          <p:cNvSpPr txBox="1"/>
          <p:nvPr/>
        </p:nvSpPr>
        <p:spPr>
          <a:xfrm>
            <a:off x="3678318" y="82888"/>
            <a:ext cx="5026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FOCUS AREAS</a:t>
            </a:r>
          </a:p>
        </p:txBody>
      </p:sp>
    </p:spTree>
    <p:extLst>
      <p:ext uri="{BB962C8B-B14F-4D97-AF65-F5344CB8AC3E}">
        <p14:creationId xmlns:p14="http://schemas.microsoft.com/office/powerpoint/2010/main" val="86977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42B494-FC6A-4F20-B181-3C43950CB7C8}"/>
              </a:ext>
            </a:extLst>
          </p:cNvPr>
          <p:cNvSpPr/>
          <p:nvPr/>
        </p:nvSpPr>
        <p:spPr>
          <a:xfrm>
            <a:off x="0" y="0"/>
            <a:ext cx="12192000" cy="1146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80AE2C-8CBE-4168-8F3B-A7C00CA022CC}"/>
              </a:ext>
            </a:extLst>
          </p:cNvPr>
          <p:cNvSpPr txBox="1"/>
          <p:nvPr/>
        </p:nvSpPr>
        <p:spPr>
          <a:xfrm>
            <a:off x="2112885" y="188345"/>
            <a:ext cx="7275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Bahnschrift" panose="020B0502040204020203" pitchFamily="34" charset="0"/>
              </a:rPr>
              <a:t>WAYS TO ENGAGE - VIRTUALLY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A1DDC-998A-4DE8-973A-0AD8AEF18C7D}"/>
              </a:ext>
            </a:extLst>
          </p:cNvPr>
          <p:cNvSpPr/>
          <p:nvPr/>
        </p:nvSpPr>
        <p:spPr>
          <a:xfrm>
            <a:off x="701457" y="1933179"/>
            <a:ext cx="3112718" cy="398327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advice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 the dietician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 the physician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Counseling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3E968-16FA-4A35-9968-14BAF0955B6D}"/>
              </a:ext>
            </a:extLst>
          </p:cNvPr>
          <p:cNvSpPr/>
          <p:nvPr/>
        </p:nvSpPr>
        <p:spPr>
          <a:xfrm>
            <a:off x="4495799" y="1933180"/>
            <a:ext cx="3112718" cy="398327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Websites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E-Newsletters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Conference Calls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430008-3D66-4E18-8DE7-A25AA26F4AB4}"/>
              </a:ext>
            </a:extLst>
          </p:cNvPr>
          <p:cNvSpPr/>
          <p:nvPr/>
        </p:nvSpPr>
        <p:spPr>
          <a:xfrm>
            <a:off x="8365298" y="1933180"/>
            <a:ext cx="3112718" cy="398327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Webinars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Fitness Classes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Workshops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A51CD-1D29-4121-85AE-3F8D0EEA0AAE}"/>
              </a:ext>
            </a:extLst>
          </p:cNvPr>
          <p:cNvSpPr/>
          <p:nvPr/>
        </p:nvSpPr>
        <p:spPr>
          <a:xfrm>
            <a:off x="701457" y="1933178"/>
            <a:ext cx="3109065" cy="66597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1:1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1F4E20-AADD-49D0-BF83-2E4AA2CEDC68}"/>
              </a:ext>
            </a:extLst>
          </p:cNvPr>
          <p:cNvSpPr/>
          <p:nvPr/>
        </p:nvSpPr>
        <p:spPr>
          <a:xfrm>
            <a:off x="8368951" y="1933178"/>
            <a:ext cx="3109065" cy="66597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794609-D0F7-4A51-8C32-C90AA5511C6E}"/>
              </a:ext>
            </a:extLst>
          </p:cNvPr>
          <p:cNvSpPr/>
          <p:nvPr/>
        </p:nvSpPr>
        <p:spPr>
          <a:xfrm>
            <a:off x="4492146" y="1933178"/>
            <a:ext cx="3109065" cy="665973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pic>
        <p:nvPicPr>
          <p:cNvPr id="16" name="Graphic 15" descr="Meeting">
            <a:extLst>
              <a:ext uri="{FF2B5EF4-FFF2-40B4-BE49-F238E27FC236}">
                <a16:creationId xmlns:a16="http://schemas.microsoft.com/office/drawing/2014/main" id="{0EAFEB84-AE4B-4184-9D8A-64C63B88B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5271" y="1972075"/>
            <a:ext cx="762733" cy="588177"/>
          </a:xfrm>
          <a:prstGeom prst="rect">
            <a:avLst/>
          </a:prstGeom>
        </p:spPr>
      </p:pic>
      <p:pic>
        <p:nvPicPr>
          <p:cNvPr id="17" name="Graphic 16" descr="Computer">
            <a:extLst>
              <a:ext uri="{FF2B5EF4-FFF2-40B4-BE49-F238E27FC236}">
                <a16:creationId xmlns:a16="http://schemas.microsoft.com/office/drawing/2014/main" id="{E4B0C534-4870-4E6E-A472-BD6D648887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67303" y="2003559"/>
            <a:ext cx="525207" cy="525207"/>
          </a:xfrm>
          <a:prstGeom prst="rect">
            <a:avLst/>
          </a:prstGeom>
        </p:spPr>
      </p:pic>
      <p:pic>
        <p:nvPicPr>
          <p:cNvPr id="18" name="Graphic 17" descr="Chat">
            <a:extLst>
              <a:ext uri="{FF2B5EF4-FFF2-40B4-BE49-F238E27FC236}">
                <a16:creationId xmlns:a16="http://schemas.microsoft.com/office/drawing/2014/main" id="{815C6F9A-1B0D-4F73-AA21-F6103730D6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8574" y="2003559"/>
            <a:ext cx="606485" cy="60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2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6E37985-09B8-4F09-93C7-44CB3EDE5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6198"/>
            <a:ext cx="12192000" cy="6005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0D38BF-D931-497C-BEA2-E68D14459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792" y="745236"/>
            <a:ext cx="4146415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8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1D64-74A2-4DE0-B03A-FD86943D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1" y="327316"/>
            <a:ext cx="7446033" cy="133577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latin typeface="+mj-lt"/>
                <a:ea typeface="+mj-ea"/>
                <a:cs typeface="+mj-cs"/>
              </a:rPr>
              <a:t>Operation Hope </a:t>
            </a:r>
            <a:br>
              <a:rPr lang="en-US" sz="4800" kern="1200" dirty="0">
                <a:latin typeface="+mj-lt"/>
                <a:ea typeface="+mj-ea"/>
                <a:cs typeface="+mj-cs"/>
              </a:rPr>
            </a:br>
            <a:r>
              <a:rPr lang="en-US" sz="4800" kern="1200" dirty="0">
                <a:latin typeface="+mj-lt"/>
                <a:ea typeface="+mj-ea"/>
                <a:cs typeface="+mj-cs"/>
              </a:rPr>
              <a:t>Virtual Workshops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1641AC-2930-44DE-906C-613E1E05A0A6}"/>
              </a:ext>
            </a:extLst>
          </p:cNvPr>
          <p:cNvSpPr txBox="1"/>
          <p:nvPr/>
        </p:nvSpPr>
        <p:spPr>
          <a:xfrm>
            <a:off x="523317" y="3051915"/>
            <a:ext cx="4421546" cy="889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For dates and to register, visit www.memphistn.gov/learning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358BC-F285-4C02-B288-D9EFA02AF3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455" y="1469460"/>
            <a:ext cx="6553545" cy="456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2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3882AC-32DF-4D6F-8C66-5B0A79B3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5674"/>
            <a:ext cx="9784080" cy="1508760"/>
          </a:xfrm>
        </p:spPr>
        <p:txBody>
          <a:bodyPr/>
          <a:lstStyle/>
          <a:p>
            <a:r>
              <a:rPr lang="en-US" dirty="0"/>
              <a:t>HEALTHY LEARN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783C59-8227-4D5D-9E3D-9A0726928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868945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Online wellness resource for various health topics, articles and videos.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by visiting totalrewards.memphistn.gov/wellness.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green column, click </a:t>
            </a:r>
            <a:r>
              <a:rPr lang="en-US" b="1" dirty="0"/>
              <a:t>Resources for Healthy Living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5CA6D0-3F43-4C74-ACB8-03C239AD74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2" r="-1" b="10638"/>
          <a:stretch/>
        </p:blipFill>
        <p:spPr>
          <a:xfrm>
            <a:off x="5276904" y="211615"/>
            <a:ext cx="3973659" cy="3811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B1BEE4-6B77-403E-A1F3-67FF03B67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623" y="3106188"/>
            <a:ext cx="3928211" cy="296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8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3882AC-32DF-4D6F-8C66-5B0A79B31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WELLNESS INCENTIVE EXTENSION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4F431E-55F0-4D15-BBF8-1E6B074C7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958" y="2510080"/>
            <a:ext cx="3044857" cy="1570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A9D38F-C191-4DF3-981A-BA0D5E24C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959" y="1127336"/>
            <a:ext cx="3044857" cy="10321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0FC300-FB50-494C-857C-8CF4783975CA}"/>
              </a:ext>
            </a:extLst>
          </p:cNvPr>
          <p:cNvSpPr txBox="1"/>
          <p:nvPr/>
        </p:nvSpPr>
        <p:spPr>
          <a:xfrm>
            <a:off x="1090246" y="1887415"/>
            <a:ext cx="69752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Great news!  The wellness incentive program has been extended! 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Earn dollars by </a:t>
            </a:r>
            <a:r>
              <a:rPr lang="en-US" b="1" dirty="0"/>
              <a:t>completing activities by December 31,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Redeem by February 28,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/>
              <a:t>Ways to Earn Incentive Dollars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Behavioral Health Visit or Telehealth Visit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Annual Wellness or Well-women Exam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Biometric Screening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Pick One Options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Personal Health Assessment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Lifestyle Health Coaching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Walk 1 Million Steps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Care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8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12">
            <a:extLst>
              <a:ext uri="{FF2B5EF4-FFF2-40B4-BE49-F238E27FC236}">
                <a16:creationId xmlns:a16="http://schemas.microsoft.com/office/drawing/2014/main" id="{AE47195D-EC06-4298-8805-0F0D65997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8FAA7-18F3-49DC-95CC-08EA9299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Earn Wellness Dollars for Behavioral Health Visit</a:t>
            </a:r>
          </a:p>
        </p:txBody>
      </p:sp>
      <p:sp>
        <p:nvSpPr>
          <p:cNvPr id="49" name="Rectangle 1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C7F185-48A4-4021-9CCC-BC39C76DB9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37" y="1071600"/>
            <a:ext cx="3685032" cy="47857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295261-7CDF-404B-B459-1C288A8C6E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6" y="1087037"/>
            <a:ext cx="3685032" cy="47548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58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3882AC-32DF-4D6F-8C66-5B0A79B31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&amp; ANTIBODIES TESTING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CDD168-E78F-4F39-92D2-7EA74EBD8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235" y="1690687"/>
            <a:ext cx="3846565" cy="4881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D2F03-B6AB-424B-AAAB-E8EFEC7A8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781" y="1690688"/>
            <a:ext cx="5217664" cy="25647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192821-6E56-472C-9B19-991D046C2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471" y="4722026"/>
            <a:ext cx="4992974" cy="184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2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23829</TotalTime>
  <Words>192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Bahnschrift</vt:lpstr>
      <vt:lpstr>Calibri</vt:lpstr>
      <vt:lpstr>Calibri Light</vt:lpstr>
      <vt:lpstr>Corbel</vt:lpstr>
      <vt:lpstr>Wingdings</vt:lpstr>
      <vt:lpstr>Wingdings 3</vt:lpstr>
      <vt:lpstr>Office Theme</vt:lpstr>
      <vt:lpstr>Banded</vt:lpstr>
      <vt:lpstr>PowerPoint Presentation</vt:lpstr>
      <vt:lpstr>PowerPoint Presentation</vt:lpstr>
      <vt:lpstr>PowerPoint Presentation</vt:lpstr>
      <vt:lpstr>PowerPoint Presentation</vt:lpstr>
      <vt:lpstr>Operation Hope  Virtual Workshops</vt:lpstr>
      <vt:lpstr>HEALTHY LEARN</vt:lpstr>
      <vt:lpstr>WELLNESS INCENTIVE EXTENSION</vt:lpstr>
      <vt:lpstr>Earn Wellness Dollars for Behavioral Health Visit</vt:lpstr>
      <vt:lpstr>COVID-19 &amp; ANTIBODIES TESTING </vt:lpstr>
      <vt:lpstr>PowerPoint Presentation</vt:lpstr>
      <vt:lpstr>We’re Here For YOU HR Remote Services </vt:lpstr>
      <vt:lpstr>PASSWORD = BE WELL!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TYWC slideshow</dc:title>
  <dc:creator>Scott, Melundee</dc:creator>
  <cp:lastModifiedBy>Scott, Melundee</cp:lastModifiedBy>
  <cp:revision>76</cp:revision>
  <dcterms:created xsi:type="dcterms:W3CDTF">2018-11-28T18:46:44Z</dcterms:created>
  <dcterms:modified xsi:type="dcterms:W3CDTF">2020-06-22T20:18:51Z</dcterms:modified>
</cp:coreProperties>
</file>